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3"/>
  </p:notesMasterIdLst>
  <p:handoutMasterIdLst>
    <p:handoutMasterId r:id="rId34"/>
  </p:handoutMasterIdLst>
  <p:sldIdLst>
    <p:sldId id="547" r:id="rId2"/>
    <p:sldId id="550" r:id="rId3"/>
    <p:sldId id="807" r:id="rId4"/>
    <p:sldId id="808" r:id="rId5"/>
    <p:sldId id="809" r:id="rId6"/>
    <p:sldId id="812" r:id="rId7"/>
    <p:sldId id="810" r:id="rId8"/>
    <p:sldId id="811" r:id="rId9"/>
    <p:sldId id="813" r:id="rId10"/>
    <p:sldId id="814" r:id="rId11"/>
    <p:sldId id="815" r:id="rId12"/>
    <p:sldId id="816" r:id="rId13"/>
    <p:sldId id="817" r:id="rId14"/>
    <p:sldId id="819" r:id="rId15"/>
    <p:sldId id="818" r:id="rId16"/>
    <p:sldId id="820" r:id="rId17"/>
    <p:sldId id="821" r:id="rId18"/>
    <p:sldId id="830" r:id="rId19"/>
    <p:sldId id="829" r:id="rId20"/>
    <p:sldId id="822" r:id="rId21"/>
    <p:sldId id="832" r:id="rId22"/>
    <p:sldId id="831" r:id="rId23"/>
    <p:sldId id="826" r:id="rId24"/>
    <p:sldId id="824" r:id="rId25"/>
    <p:sldId id="825" r:id="rId26"/>
    <p:sldId id="827" r:id="rId27"/>
    <p:sldId id="828" r:id="rId28"/>
    <p:sldId id="562" r:id="rId29"/>
    <p:sldId id="554" r:id="rId30"/>
    <p:sldId id="552" r:id="rId31"/>
    <p:sldId id="553" r:id="rId32"/>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CC3300"/>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3" autoAdjust="0"/>
    <p:restoredTop sz="94660"/>
  </p:normalViewPr>
  <p:slideViewPr>
    <p:cSldViewPr>
      <p:cViewPr varScale="1">
        <p:scale>
          <a:sx n="108" d="100"/>
          <a:sy n="108" d="100"/>
        </p:scale>
        <p:origin x="708" y="12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2020-11-13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11/13/2020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2915817" y="7286"/>
            <a:ext cx="5832648"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Classes, arrays and dynamical </a:t>
            </a:r>
            <a:r>
              <a:rPr kumimoji="0" lang="en-CA" sz="1600" b="1" i="0" u="none" strike="noStrike" kern="1200" cap="none" spc="0" normalizeH="0" baseline="0" noProof="0" dirty="0" err="1">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aalocation</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normAutofit/>
          </a:bodyPr>
          <a:lstStyle/>
          <a:p>
            <a:r>
              <a:rPr lang="en-CA" dirty="0"/>
              <a:t>Classes, arrays, and dynamic allocation</a:t>
            </a:r>
            <a:endParaRPr lang="en-CA" dirty="0">
              <a:latin typeface="Consolas" panose="020B0609020204030204" pitchFamily="49" charset="0"/>
              <a:cs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639683DF-D7F0-4B84-A810-865BB5D626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354"/>
    </mc:Choice>
    <mc:Fallback>
      <p:transition spd="slow" advTm="17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9FAA-AB9E-4C0C-BBC1-9FC416378885}"/>
              </a:ext>
            </a:extLst>
          </p:cNvPr>
          <p:cNvSpPr>
            <a:spLocks noGrp="1"/>
          </p:cNvSpPr>
          <p:nvPr>
            <p:ph type="title"/>
          </p:nvPr>
        </p:nvSpPr>
        <p:spPr/>
        <p:txBody>
          <a:bodyPr/>
          <a:lstStyle/>
          <a:p>
            <a:r>
              <a:rPr lang="en-US" dirty="0"/>
              <a:t>Objects as arguments to functions</a:t>
            </a:r>
          </a:p>
        </p:txBody>
      </p:sp>
      <p:sp>
        <p:nvSpPr>
          <p:cNvPr id="3" name="Content Placeholder 2">
            <a:extLst>
              <a:ext uri="{FF2B5EF4-FFF2-40B4-BE49-F238E27FC236}">
                <a16:creationId xmlns:a16="http://schemas.microsoft.com/office/drawing/2014/main" id="{758757BA-920F-4DC9-AE81-0D917C6729AB}"/>
              </a:ext>
            </a:extLst>
          </p:cNvPr>
          <p:cNvSpPr>
            <a:spLocks noGrp="1"/>
          </p:cNvSpPr>
          <p:nvPr>
            <p:ph idx="1"/>
          </p:nvPr>
        </p:nvSpPr>
        <p:spPr/>
        <p:txBody>
          <a:bodyPr/>
          <a:lstStyle/>
          <a:p>
            <a:r>
              <a:rPr lang="en-US" dirty="0"/>
              <a:t>If a parameter is declared to be passed by value,</a:t>
            </a:r>
          </a:p>
          <a:p>
            <a:pPr marL="0" indent="0">
              <a:buNone/>
            </a:pPr>
            <a:r>
              <a:rPr lang="en-US" dirty="0"/>
              <a:t>	when that function is called, the copy constructor is called to 	initialize that parameter as a copy of the argument</a:t>
            </a:r>
          </a:p>
          <a:p>
            <a:pPr lvl="1"/>
            <a:r>
              <a:rPr lang="en-US" dirty="0"/>
              <a:t>Additionally, when the function returns,</a:t>
            </a:r>
          </a:p>
          <a:p>
            <a:pPr marL="400050" lvl="1" indent="0">
              <a:buNone/>
            </a:pPr>
            <a:r>
              <a:rPr lang="en-US" dirty="0"/>
              <a:t>	the destructor is called on that parameter</a:t>
            </a:r>
          </a:p>
          <a:p>
            <a:pPr marL="400050" lvl="1" indent="0">
              <a:buNone/>
            </a:pPr>
            <a:endParaRPr lang="en-US" dirty="0"/>
          </a:p>
          <a:p>
            <a:r>
              <a:rPr lang="en-US" dirty="0"/>
              <a:t>If a parameter is declared to be passed by reference,</a:t>
            </a:r>
          </a:p>
          <a:p>
            <a:pPr marL="0" indent="0">
              <a:buNone/>
            </a:pPr>
            <a:r>
              <a:rPr lang="en-US" dirty="0"/>
              <a:t>	when that function is called,</a:t>
            </a:r>
            <a:br>
              <a:rPr lang="en-US" dirty="0"/>
            </a:br>
            <a:r>
              <a:rPr lang="en-US" dirty="0"/>
              <a:t>	         the parameter is an alias for the argument</a:t>
            </a:r>
          </a:p>
          <a:p>
            <a:pPr lvl="1"/>
            <a:r>
              <a:rPr lang="en-US" dirty="0"/>
              <a:t>When the function returns, no destructor is called,</a:t>
            </a:r>
          </a:p>
          <a:p>
            <a:pPr marL="457200" lvl="1" indent="0">
              <a:buNone/>
            </a:pPr>
            <a:r>
              <a:rPr lang="en-US" dirty="0"/>
              <a:t>		only the reference variable goes out of scope</a:t>
            </a:r>
          </a:p>
        </p:txBody>
      </p:sp>
      <p:pic>
        <p:nvPicPr>
          <p:cNvPr id="5" name="Audio 4">
            <a:hlinkClick r:id="" action="ppaction://media"/>
            <a:extLst>
              <a:ext uri="{FF2B5EF4-FFF2-40B4-BE49-F238E27FC236}">
                <a16:creationId xmlns:a16="http://schemas.microsoft.com/office/drawing/2014/main" id="{91EFC2E5-BC00-48DF-B322-A24117C7846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93597963"/>
      </p:ext>
    </p:extLst>
  </p:cSld>
  <p:clrMapOvr>
    <a:masterClrMapping/>
  </p:clrMapOvr>
  <mc:AlternateContent xmlns:mc="http://schemas.openxmlformats.org/markup-compatibility/2006">
    <mc:Choice xmlns:p14="http://schemas.microsoft.com/office/powerpoint/2010/main" Requires="p14">
      <p:transition spd="slow" p14:dur="2000" advTm="89428"/>
    </mc:Choice>
    <mc:Fallback>
      <p:transition spd="slow" advTm="89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9FAA-AB9E-4C0C-BBC1-9FC416378885}"/>
              </a:ext>
            </a:extLst>
          </p:cNvPr>
          <p:cNvSpPr>
            <a:spLocks noGrp="1"/>
          </p:cNvSpPr>
          <p:nvPr>
            <p:ph type="title"/>
          </p:nvPr>
        </p:nvSpPr>
        <p:spPr/>
        <p:txBody>
          <a:bodyPr/>
          <a:lstStyle/>
          <a:p>
            <a:r>
              <a:rPr lang="en-US" dirty="0"/>
              <a:t>Objects as arguments to functions</a:t>
            </a:r>
          </a:p>
        </p:txBody>
      </p:sp>
      <p:sp>
        <p:nvSpPr>
          <p:cNvPr id="3" name="Content Placeholder 2">
            <a:extLst>
              <a:ext uri="{FF2B5EF4-FFF2-40B4-BE49-F238E27FC236}">
                <a16:creationId xmlns:a16="http://schemas.microsoft.com/office/drawing/2014/main" id="{758757BA-920F-4DC9-AE81-0D917C6729AB}"/>
              </a:ext>
            </a:extLst>
          </p:cNvPr>
          <p:cNvSpPr>
            <a:spLocks noGrp="1"/>
          </p:cNvSpPr>
          <p:nvPr>
            <p:ph idx="1"/>
          </p:nvPr>
        </p:nvSpPr>
        <p:spPr/>
        <p:txBody>
          <a:bodyPr/>
          <a:lstStyle/>
          <a:p>
            <a:r>
              <a:rPr lang="en-US" dirty="0"/>
              <a:t>For example,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class F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public:</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F();</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F( F const &amp;original );</a:t>
            </a:r>
            <a:br>
              <a:rPr lang="en-US" sz="1500" dirty="0">
                <a:solidFill>
                  <a:prstClr val="black"/>
                </a:solidFill>
                <a:latin typeface="Consolas" panose="020B0609020204030204" pitchFamily="49" charset="0"/>
              </a:rPr>
            </a:br>
            <a:r>
              <a:rPr lang="en-US" sz="1500" dirty="0">
                <a:solidFill>
                  <a:prstClr val="black"/>
                </a:solidFill>
                <a:latin typeface="Consolas" panose="020B0609020204030204" pitchFamily="49" charset="0"/>
              </a:rPr>
              <a:t>       ~F();</a:t>
            </a: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b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b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F::F()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cout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&lt;&lt; " - Calling F()" &lt;&lt; std::</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endl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F::F( F const &amp;original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cout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&lt;&lt; " - Calling F(F const &amp;)" &lt;&lt; std::</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endl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F::~F()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cout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&lt;&lt; " - Calling F~()" &lt;&lt; std::</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endl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dirty="0"/>
          </a:p>
        </p:txBody>
      </p:sp>
      <p:pic>
        <p:nvPicPr>
          <p:cNvPr id="4" name="Audio 3">
            <a:hlinkClick r:id="" action="ppaction://media"/>
            <a:extLst>
              <a:ext uri="{FF2B5EF4-FFF2-40B4-BE49-F238E27FC236}">
                <a16:creationId xmlns:a16="http://schemas.microsoft.com/office/drawing/2014/main" id="{B33346DA-9124-44CE-84DA-66C3D6F4AE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7457011"/>
      </p:ext>
    </p:extLst>
  </p:cSld>
  <p:clrMapOvr>
    <a:masterClrMapping/>
  </p:clrMapOvr>
  <mc:AlternateContent xmlns:mc="http://schemas.openxmlformats.org/markup-compatibility/2006">
    <mc:Choice xmlns:p14="http://schemas.microsoft.com/office/powerpoint/2010/main" Requires="p14">
      <p:transition spd="slow" p14:dur="2000" advTm="31215"/>
    </mc:Choice>
    <mc:Fallback>
      <p:transition spd="slow" advTm="3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9FAA-AB9E-4C0C-BBC1-9FC416378885}"/>
              </a:ext>
            </a:extLst>
          </p:cNvPr>
          <p:cNvSpPr>
            <a:spLocks noGrp="1"/>
          </p:cNvSpPr>
          <p:nvPr>
            <p:ph type="title"/>
          </p:nvPr>
        </p:nvSpPr>
        <p:spPr/>
        <p:txBody>
          <a:bodyPr/>
          <a:lstStyle/>
          <a:p>
            <a:r>
              <a:rPr lang="en-US" dirty="0"/>
              <a:t>Objects as arguments to functions</a:t>
            </a:r>
          </a:p>
        </p:txBody>
      </p:sp>
      <p:sp>
        <p:nvSpPr>
          <p:cNvPr id="3" name="Content Placeholder 2">
            <a:extLst>
              <a:ext uri="{FF2B5EF4-FFF2-40B4-BE49-F238E27FC236}">
                <a16:creationId xmlns:a16="http://schemas.microsoft.com/office/drawing/2014/main" id="{758757BA-920F-4DC9-AE81-0D917C6729AB}"/>
              </a:ext>
            </a:extLst>
          </p:cNvPr>
          <p:cNvSpPr>
            <a:spLocks noGrp="1"/>
          </p:cNvSpPr>
          <p:nvPr>
            <p:ph idx="1"/>
          </p:nvPr>
        </p:nvSpPr>
        <p:spPr/>
        <p:txBody>
          <a:bodyPr/>
          <a:lstStyle/>
          <a:p>
            <a:r>
              <a:rPr lang="en-US" dirty="0"/>
              <a:t>For example,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int main()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F obj{};</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5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std::</a:t>
            </a:r>
            <a:r>
              <a:rPr lang="en-US" sz="1500" dirty="0" err="1">
                <a:solidFill>
                  <a:prstClr val="black"/>
                </a:solidFill>
                <a:latin typeface="Consolas" panose="020B0609020204030204" pitchFamily="49" charset="0"/>
              </a:rPr>
              <a:t>cout</a:t>
            </a:r>
            <a:r>
              <a:rPr lang="en-US" sz="1500" dirty="0">
                <a:solidFill>
                  <a:prstClr val="black"/>
                </a:solidFill>
                <a:latin typeface="Consolas" panose="020B0609020204030204" pitchFamily="49" charset="0"/>
              </a:rPr>
              <a:t> &lt;&lt; "Passing by reference:" &lt;&lt; std::</a:t>
            </a:r>
            <a:r>
              <a:rPr lang="en-US" sz="1500" dirty="0" err="1">
                <a:solidFill>
                  <a:prstClr val="black"/>
                </a:solidFill>
                <a:latin typeface="Consolas" panose="020B0609020204030204" pitchFamily="49" charset="0"/>
              </a:rPr>
              <a:t>endl</a:t>
            </a:r>
            <a:r>
              <a:rPr lang="en-US" sz="15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by_reference</a:t>
            </a:r>
            <a:r>
              <a:rPr lang="en-US" sz="1500" dirty="0">
                <a:solidFill>
                  <a:prstClr val="black"/>
                </a:solidFill>
                <a:latin typeface="Consolas" panose="020B0609020204030204" pitchFamily="49" charset="0"/>
              </a:rPr>
              <a:t>( obj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std::</a:t>
            </a:r>
            <a:r>
              <a:rPr lang="en-US" sz="1500" dirty="0" err="1">
                <a:solidFill>
                  <a:prstClr val="black"/>
                </a:solidFill>
                <a:latin typeface="Consolas" panose="020B0609020204030204" pitchFamily="49" charset="0"/>
              </a:rPr>
              <a:t>cout</a:t>
            </a:r>
            <a:r>
              <a:rPr lang="en-US" sz="1500" dirty="0">
                <a:solidFill>
                  <a:prstClr val="black"/>
                </a:solidFill>
                <a:latin typeface="Consolas" panose="020B0609020204030204" pitchFamily="49" charset="0"/>
              </a:rPr>
              <a:t> &lt;&lt; "Passing by value:" &lt;&lt; std::</a:t>
            </a:r>
            <a:r>
              <a:rPr lang="en-US" sz="1500" dirty="0" err="1">
                <a:solidFill>
                  <a:prstClr val="black"/>
                </a:solidFill>
                <a:latin typeface="Consolas" panose="020B0609020204030204" pitchFamily="49" charset="0"/>
              </a:rPr>
              <a:t>endl</a:t>
            </a:r>
            <a:r>
              <a:rPr lang="en-US" sz="15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by_value</a:t>
            </a:r>
            <a:r>
              <a:rPr lang="en-US" sz="1500" dirty="0">
                <a:solidFill>
                  <a:prstClr val="black"/>
                </a:solidFill>
                <a:latin typeface="Consolas" panose="020B0609020204030204" pitchFamily="49" charset="0"/>
              </a:rPr>
              <a:t>( obj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std::</a:t>
            </a:r>
            <a:r>
              <a:rPr lang="en-US" sz="1500" dirty="0" err="1">
                <a:solidFill>
                  <a:prstClr val="black"/>
                </a:solidFill>
                <a:latin typeface="Consolas" panose="020B0609020204030204" pitchFamily="49" charset="0"/>
              </a:rPr>
              <a:t>cout</a:t>
            </a:r>
            <a:r>
              <a:rPr lang="en-US" sz="1500" dirty="0">
                <a:solidFill>
                  <a:prstClr val="black"/>
                </a:solidFill>
                <a:latin typeface="Consolas" panose="020B0609020204030204" pitchFamily="49" charset="0"/>
              </a:rPr>
              <a:t> &lt;&lt; "Returning from main:" &lt;&lt; std::</a:t>
            </a:r>
            <a:r>
              <a:rPr lang="en-US" sz="1500" dirty="0" err="1">
                <a:solidFill>
                  <a:prstClr val="black"/>
                </a:solidFill>
                <a:latin typeface="Consolas" panose="020B0609020204030204" pitchFamily="49" charset="0"/>
              </a:rPr>
              <a:t>endl</a:t>
            </a:r>
            <a:r>
              <a:rPr lang="en-US" sz="15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5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return 0;</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5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by_reference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F &amp;</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ref_param</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5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by_value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F param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p:txBody>
      </p:sp>
      <p:sp>
        <p:nvSpPr>
          <p:cNvPr id="5" name="TextBox 4">
            <a:extLst>
              <a:ext uri="{FF2B5EF4-FFF2-40B4-BE49-F238E27FC236}">
                <a16:creationId xmlns:a16="http://schemas.microsoft.com/office/drawing/2014/main" id="{311C680F-7AB6-4FBC-99D2-8DA2744CD413}"/>
              </a:ext>
            </a:extLst>
          </p:cNvPr>
          <p:cNvSpPr txBox="1"/>
          <p:nvPr/>
        </p:nvSpPr>
        <p:spPr>
          <a:xfrm>
            <a:off x="5705319" y="4275197"/>
            <a:ext cx="3102131" cy="2062103"/>
          </a:xfrm>
          <a:prstGeom prst="rect">
            <a:avLst/>
          </a:prstGeom>
          <a:noFill/>
        </p:spPr>
        <p:txBody>
          <a:bodyPr wrap="none" rtlCol="0">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 Calling F()</a:t>
            </a:r>
          </a:p>
          <a:p>
            <a:r>
              <a:rPr lang="en-US" sz="1600" dirty="0">
                <a:solidFill>
                  <a:srgbClr val="0070C0"/>
                </a:solidFill>
                <a:latin typeface="Consolas" panose="020B0609020204030204" pitchFamily="49" charset="0"/>
              </a:rPr>
              <a:t>   Passing by reference:</a:t>
            </a:r>
          </a:p>
          <a:p>
            <a:r>
              <a:rPr lang="en-US" sz="1600" dirty="0">
                <a:solidFill>
                  <a:srgbClr val="0070C0"/>
                </a:solidFill>
                <a:latin typeface="Consolas" panose="020B0609020204030204" pitchFamily="49" charset="0"/>
              </a:rPr>
              <a:t>   Passing by value:</a:t>
            </a:r>
          </a:p>
          <a:p>
            <a:r>
              <a:rPr lang="en-US" sz="1600" dirty="0">
                <a:solidFill>
                  <a:srgbClr val="0070C0"/>
                </a:solidFill>
                <a:latin typeface="Consolas" panose="020B0609020204030204" pitchFamily="49" charset="0"/>
              </a:rPr>
              <a:t>    - Calling F(F const &amp;)</a:t>
            </a:r>
          </a:p>
          <a:p>
            <a:r>
              <a:rPr lang="en-US" sz="1600" dirty="0">
                <a:solidFill>
                  <a:srgbClr val="0070C0"/>
                </a:solidFill>
                <a:latin typeface="Consolas" panose="020B0609020204030204" pitchFamily="49" charset="0"/>
              </a:rPr>
              <a:t>    - Calling F~()</a:t>
            </a:r>
          </a:p>
          <a:p>
            <a:r>
              <a:rPr lang="en-US" sz="1600" dirty="0">
                <a:solidFill>
                  <a:srgbClr val="0070C0"/>
                </a:solidFill>
                <a:latin typeface="Consolas" panose="020B0609020204030204" pitchFamily="49" charset="0"/>
              </a:rPr>
              <a:t>   Returning from main:</a:t>
            </a:r>
          </a:p>
          <a:p>
            <a:r>
              <a:rPr lang="en-US" sz="1600" dirty="0">
                <a:solidFill>
                  <a:srgbClr val="0070C0"/>
                </a:solidFill>
                <a:latin typeface="Consolas" panose="020B0609020204030204" pitchFamily="49" charset="0"/>
              </a:rPr>
              <a:t>    - Calling F~()</a:t>
            </a:r>
          </a:p>
        </p:txBody>
      </p:sp>
      <p:pic>
        <p:nvPicPr>
          <p:cNvPr id="8" name="Audio 7">
            <a:hlinkClick r:id="" action="ppaction://media"/>
            <a:extLst>
              <a:ext uri="{FF2B5EF4-FFF2-40B4-BE49-F238E27FC236}">
                <a16:creationId xmlns:a16="http://schemas.microsoft.com/office/drawing/2014/main" id="{8E2FA100-7DCC-40D3-BE5F-EE248154346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84206658"/>
      </p:ext>
    </p:extLst>
  </p:cSld>
  <p:clrMapOvr>
    <a:masterClrMapping/>
  </p:clrMapOvr>
  <mc:AlternateContent xmlns:mc="http://schemas.openxmlformats.org/markup-compatibility/2006">
    <mc:Choice xmlns:p14="http://schemas.microsoft.com/office/powerpoint/2010/main" Requires="p14">
      <p:transition spd="slow" p14:dur="2000" advTm="164140"/>
    </mc:Choice>
    <mc:Fallback>
      <p:transition spd="slow" advTm="164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6F74-4F84-4D33-9F72-BF78A35405D5}"/>
              </a:ext>
            </a:extLst>
          </p:cNvPr>
          <p:cNvSpPr>
            <a:spLocks noGrp="1"/>
          </p:cNvSpPr>
          <p:nvPr>
            <p:ph type="title"/>
          </p:nvPr>
        </p:nvSpPr>
        <p:spPr/>
        <p:txBody>
          <a:bodyPr/>
          <a:lstStyle/>
          <a:p>
            <a:r>
              <a:rPr lang="en-US" dirty="0"/>
              <a:t>Array of objects passed to a function</a:t>
            </a:r>
          </a:p>
        </p:txBody>
      </p:sp>
      <p:sp>
        <p:nvSpPr>
          <p:cNvPr id="3" name="Content Placeholder 2">
            <a:extLst>
              <a:ext uri="{FF2B5EF4-FFF2-40B4-BE49-F238E27FC236}">
                <a16:creationId xmlns:a16="http://schemas.microsoft.com/office/drawing/2014/main" id="{2CCD268D-7B70-4FD2-8B0C-E432CED0A335}"/>
              </a:ext>
            </a:extLst>
          </p:cNvPr>
          <p:cNvSpPr>
            <a:spLocks noGrp="1"/>
          </p:cNvSpPr>
          <p:nvPr>
            <p:ph idx="1"/>
          </p:nvPr>
        </p:nvSpPr>
        <p:spPr/>
        <p:txBody>
          <a:bodyPr/>
          <a:lstStyle/>
          <a:p>
            <a:r>
              <a:rPr lang="en-US" dirty="0"/>
              <a:t>Suppose you have a function that takes an array of objects</a:t>
            </a:r>
          </a:p>
          <a:p>
            <a:pPr marL="800100" lvl="2" indent="0">
              <a:buNone/>
            </a:pPr>
            <a:r>
              <a:rPr lang="en-US" dirty="0">
                <a:latin typeface="Consolas" panose="020B0609020204030204" pitchFamily="49" charset="0"/>
              </a:rPr>
              <a:t>void </a:t>
            </a:r>
            <a:r>
              <a:rPr lang="en-US" dirty="0" err="1">
                <a:latin typeface="Consolas" panose="020B0609020204030204" pitchFamily="49" charset="0"/>
              </a:rPr>
              <a:t>by_array</a:t>
            </a:r>
            <a:r>
              <a:rPr lang="en-US" dirty="0">
                <a:latin typeface="Consolas" panose="020B0609020204030204" pitchFamily="49" charset="0"/>
              </a:rPr>
              <a:t>( F array[], std::</a:t>
            </a:r>
            <a:r>
              <a:rPr lang="en-US" dirty="0" err="1">
                <a:latin typeface="Consolas" panose="020B0609020204030204" pitchFamily="49" charset="0"/>
              </a:rPr>
              <a:t>size_t</a:t>
            </a:r>
            <a:r>
              <a:rPr lang="en-US" dirty="0">
                <a:latin typeface="Consolas" panose="020B0609020204030204" pitchFamily="49" charset="0"/>
              </a:rPr>
              <a:t> const capacity );</a:t>
            </a:r>
          </a:p>
          <a:p>
            <a:endParaRPr lang="en-US" dirty="0"/>
          </a:p>
          <a:p>
            <a:pPr lvl="1"/>
            <a:r>
              <a:rPr lang="en-US" dirty="0"/>
              <a:t>This is just like any other array: just the address is passed</a:t>
            </a:r>
          </a:p>
          <a:p>
            <a:pPr lvl="1"/>
            <a:r>
              <a:rPr lang="en-US" dirty="0"/>
              <a:t>The address passed is the address of the original array,</a:t>
            </a:r>
          </a:p>
          <a:p>
            <a:pPr marL="457200" lvl="1" indent="0">
              <a:buNone/>
            </a:pPr>
            <a:r>
              <a:rPr lang="en-US" dirty="0"/>
              <a:t>		so no constructor or destructor need be called</a:t>
            </a:r>
          </a:p>
          <a:p>
            <a:pPr marL="800100" lvl="2" indent="0">
              <a:buNone/>
            </a:pPr>
            <a:endParaRPr lang="en-US" dirty="0">
              <a:latin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0BBAB6F1-AA2A-4567-9D08-9F2CDD81CD4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72215607"/>
      </p:ext>
    </p:extLst>
  </p:cSld>
  <p:clrMapOvr>
    <a:masterClrMapping/>
  </p:clrMapOvr>
  <mc:AlternateContent xmlns:mc="http://schemas.openxmlformats.org/markup-compatibility/2006">
    <mc:Choice xmlns:p14="http://schemas.microsoft.com/office/powerpoint/2010/main" Requires="p14">
      <p:transition spd="slow" p14:dur="2000" advTm="67041"/>
    </mc:Choice>
    <mc:Fallback>
      <p:transition spd="slow" advTm="67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6F74-4F84-4D33-9F72-BF78A35405D5}"/>
              </a:ext>
            </a:extLst>
          </p:cNvPr>
          <p:cNvSpPr>
            <a:spLocks noGrp="1"/>
          </p:cNvSpPr>
          <p:nvPr>
            <p:ph type="title"/>
          </p:nvPr>
        </p:nvSpPr>
        <p:spPr/>
        <p:txBody>
          <a:bodyPr/>
          <a:lstStyle/>
          <a:p>
            <a:r>
              <a:rPr lang="en-US" dirty="0"/>
              <a:t>Array of objects passed to a function</a:t>
            </a:r>
          </a:p>
        </p:txBody>
      </p:sp>
      <p:sp>
        <p:nvSpPr>
          <p:cNvPr id="3" name="Content Placeholder 2">
            <a:extLst>
              <a:ext uri="{FF2B5EF4-FFF2-40B4-BE49-F238E27FC236}">
                <a16:creationId xmlns:a16="http://schemas.microsoft.com/office/drawing/2014/main" id="{2CCD268D-7B70-4FD2-8B0C-E432CED0A335}"/>
              </a:ext>
            </a:extLst>
          </p:cNvPr>
          <p:cNvSpPr>
            <a:spLocks noGrp="1"/>
          </p:cNvSpPr>
          <p:nvPr>
            <p:ph idx="1"/>
          </p:nvPr>
        </p:nvSpPr>
        <p:spPr/>
        <p:txBody>
          <a:bodyPr/>
          <a:lstStyle/>
          <a:p>
            <a:r>
              <a:rPr lang="en-US" dirty="0"/>
              <a:t>Consider this:</a:t>
            </a:r>
          </a:p>
          <a:p>
            <a:pPr marL="800100" lvl="2" indent="0">
              <a:buNone/>
            </a:pPr>
            <a:endParaRPr lang="en-US" dirty="0">
              <a:latin typeface="Consolas" panose="020B0609020204030204" pitchFamily="49" charset="0"/>
            </a:endParaRPr>
          </a:p>
        </p:txBody>
      </p:sp>
      <p:sp>
        <p:nvSpPr>
          <p:cNvPr id="5" name="TextBox 4">
            <a:extLst>
              <a:ext uri="{FF2B5EF4-FFF2-40B4-BE49-F238E27FC236}">
                <a16:creationId xmlns:a16="http://schemas.microsoft.com/office/drawing/2014/main" id="{6AA44970-C7C3-45E4-A0A5-365B9291B3A4}"/>
              </a:ext>
            </a:extLst>
          </p:cNvPr>
          <p:cNvSpPr txBox="1"/>
          <p:nvPr/>
        </p:nvSpPr>
        <p:spPr>
          <a:xfrm>
            <a:off x="4572000" y="1417638"/>
            <a:ext cx="4608512" cy="4708981"/>
          </a:xfrm>
          <a:prstGeom prst="rect">
            <a:avLst/>
          </a:prstGeom>
          <a:noFill/>
        </p:spPr>
        <p:txBody>
          <a:bodyPr wrap="square">
            <a:spAutoFit/>
          </a:bodyPr>
          <a:lstStyle/>
          <a:p>
            <a:pPr indent="-57150"/>
            <a:r>
              <a:rPr lang="en-US" sz="1500" dirty="0">
                <a:latin typeface="Consolas" panose="020B0609020204030204" pitchFamily="49" charset="0"/>
              </a:rPr>
              <a:t>G::G( int </a:t>
            </a:r>
            <a:r>
              <a:rPr lang="en-US" sz="1500" dirty="0" err="1">
                <a:latin typeface="Consolas" panose="020B0609020204030204" pitchFamily="49" charset="0"/>
              </a:rPr>
              <a:t>new_value</a:t>
            </a:r>
            <a:r>
              <a:rPr lang="en-US" sz="1500" dirty="0">
                <a:latin typeface="Consolas" panose="020B0609020204030204" pitchFamily="49" charset="0"/>
              </a:rPr>
              <a:t> ):</a:t>
            </a:r>
          </a:p>
          <a:p>
            <a:pPr indent="-57150"/>
            <a:r>
              <a:rPr lang="en-US" sz="1500" dirty="0">
                <a:latin typeface="Consolas" panose="020B0609020204030204" pitchFamily="49" charset="0"/>
              </a:rPr>
              <a:t>value_{ </a:t>
            </a:r>
            <a:r>
              <a:rPr lang="en-US" sz="1500" dirty="0" err="1">
                <a:latin typeface="Consolas" panose="020B0609020204030204" pitchFamily="49" charset="0"/>
              </a:rPr>
              <a:t>new_value</a:t>
            </a:r>
            <a:r>
              <a:rPr lang="en-US" sz="1500" dirty="0">
                <a:latin typeface="Consolas" panose="020B0609020204030204" pitchFamily="49" charset="0"/>
              </a:rPr>
              <a:t> } {</a:t>
            </a:r>
          </a:p>
          <a:p>
            <a:pPr indent="-57150"/>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"Calling G(int)" &lt;&lt; std::</a:t>
            </a:r>
            <a:r>
              <a:rPr lang="en-US" sz="1500" dirty="0" err="1">
                <a:latin typeface="Consolas" panose="020B0609020204030204" pitchFamily="49" charset="0"/>
              </a:rPr>
              <a:t>endl</a:t>
            </a:r>
            <a:r>
              <a:rPr lang="en-US" sz="1500" dirty="0">
                <a:latin typeface="Consolas" panose="020B0609020204030204" pitchFamily="49" charset="0"/>
              </a:rPr>
              <a:t>;</a:t>
            </a:r>
          </a:p>
          <a:p>
            <a:pPr indent="-57150"/>
            <a:r>
              <a:rPr lang="en-US" sz="1500" dirty="0">
                <a:latin typeface="Consolas" panose="020B0609020204030204" pitchFamily="49" charset="0"/>
              </a:rPr>
              <a:t>}</a:t>
            </a:r>
          </a:p>
          <a:p>
            <a:pPr indent="-57150"/>
            <a:endParaRPr lang="en-US" sz="1500" dirty="0">
              <a:latin typeface="Consolas" panose="020B0609020204030204" pitchFamily="49" charset="0"/>
            </a:endParaRPr>
          </a:p>
          <a:p>
            <a:pPr indent="-57150"/>
            <a:r>
              <a:rPr lang="en-US" sz="1500" dirty="0">
                <a:latin typeface="Consolas" panose="020B0609020204030204" pitchFamily="49" charset="0"/>
              </a:rPr>
              <a:t>G::G( G const &amp;original ):</a:t>
            </a:r>
          </a:p>
          <a:p>
            <a:pPr indent="-57150"/>
            <a:r>
              <a:rPr lang="en-US" sz="1500" dirty="0">
                <a:latin typeface="Consolas" panose="020B0609020204030204" pitchFamily="49" charset="0"/>
              </a:rPr>
              <a:t>value_{ </a:t>
            </a:r>
            <a:r>
              <a:rPr lang="en-US" sz="1500" dirty="0" err="1">
                <a:latin typeface="Consolas" panose="020B0609020204030204" pitchFamily="49" charset="0"/>
              </a:rPr>
              <a:t>original.value</a:t>
            </a:r>
            <a:r>
              <a:rPr lang="en-US" sz="1500" dirty="0">
                <a:latin typeface="Consolas" panose="020B0609020204030204" pitchFamily="49" charset="0"/>
              </a:rPr>
              <a:t>_ } {</a:t>
            </a:r>
          </a:p>
          <a:p>
            <a:pPr indent="-57150"/>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"Calling G(G const &amp;)" </a:t>
            </a:r>
            <a:br>
              <a:rPr lang="en-US" sz="1500" dirty="0">
                <a:latin typeface="Consolas" panose="020B0609020204030204" pitchFamily="49" charset="0"/>
              </a:rPr>
            </a:br>
            <a:r>
              <a:rPr lang="en-US" sz="1500" dirty="0">
                <a:latin typeface="Consolas" panose="020B0609020204030204" pitchFamily="49" charset="0"/>
              </a:rPr>
              <a:t>              &lt;&lt; std::</a:t>
            </a:r>
            <a:r>
              <a:rPr lang="en-US" sz="1500" dirty="0" err="1">
                <a:latin typeface="Consolas" panose="020B0609020204030204" pitchFamily="49" charset="0"/>
              </a:rPr>
              <a:t>endl</a:t>
            </a:r>
            <a:r>
              <a:rPr lang="en-US" sz="1500" dirty="0">
                <a:latin typeface="Consolas" panose="020B0609020204030204" pitchFamily="49" charset="0"/>
              </a:rPr>
              <a:t>;</a:t>
            </a:r>
          </a:p>
          <a:p>
            <a:pPr indent="-57150"/>
            <a:r>
              <a:rPr lang="en-US" sz="1500" dirty="0">
                <a:latin typeface="Consolas" panose="020B0609020204030204" pitchFamily="49" charset="0"/>
              </a:rPr>
              <a:t>}</a:t>
            </a:r>
          </a:p>
          <a:p>
            <a:pPr indent="-57150"/>
            <a:endParaRPr lang="en-US" sz="1500" dirty="0">
              <a:latin typeface="Consolas" panose="020B0609020204030204" pitchFamily="49" charset="0"/>
            </a:endParaRPr>
          </a:p>
          <a:p>
            <a:pPr indent="-57150"/>
            <a:r>
              <a:rPr lang="en-US" sz="1500" dirty="0">
                <a:latin typeface="Consolas" panose="020B0609020204030204" pitchFamily="49" charset="0"/>
              </a:rPr>
              <a:t>G::~G() {</a:t>
            </a:r>
          </a:p>
          <a:p>
            <a:pPr indent="-57150"/>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"Calling ~G()" </a:t>
            </a:r>
            <a:br>
              <a:rPr lang="en-US" sz="1500" dirty="0">
                <a:latin typeface="Consolas" panose="020B0609020204030204" pitchFamily="49" charset="0"/>
              </a:rPr>
            </a:br>
            <a:r>
              <a:rPr lang="en-US" sz="1500" dirty="0">
                <a:latin typeface="Consolas" panose="020B0609020204030204" pitchFamily="49" charset="0"/>
              </a:rPr>
              <a:t>              &lt;&lt; std::</a:t>
            </a:r>
            <a:r>
              <a:rPr lang="en-US" sz="1500" dirty="0" err="1">
                <a:latin typeface="Consolas" panose="020B0609020204030204" pitchFamily="49" charset="0"/>
              </a:rPr>
              <a:t>endl</a:t>
            </a:r>
            <a:r>
              <a:rPr lang="en-US" sz="1500" dirty="0">
                <a:latin typeface="Consolas" panose="020B0609020204030204" pitchFamily="49" charset="0"/>
              </a:rPr>
              <a:t>;</a:t>
            </a:r>
          </a:p>
          <a:p>
            <a:pPr indent="-57150"/>
            <a:r>
              <a:rPr lang="en-US" sz="1500" dirty="0">
                <a:latin typeface="Consolas" panose="020B0609020204030204" pitchFamily="49" charset="0"/>
              </a:rPr>
              <a:t>}</a:t>
            </a:r>
          </a:p>
          <a:p>
            <a:pPr indent="-57150"/>
            <a:endParaRPr lang="en-US" sz="1500" dirty="0">
              <a:latin typeface="Consolas" panose="020B0609020204030204" pitchFamily="49" charset="0"/>
            </a:endParaRPr>
          </a:p>
          <a:p>
            <a:pPr indent="-57150"/>
            <a:r>
              <a:rPr lang="en-US" sz="1500" dirty="0">
                <a:latin typeface="Consolas" panose="020B0609020204030204" pitchFamily="49" charset="0"/>
              </a:rPr>
              <a:t>int G::retrieve() const {</a:t>
            </a:r>
          </a:p>
          <a:p>
            <a:pPr indent="-57150"/>
            <a:r>
              <a:rPr lang="en-US" sz="1500" dirty="0">
                <a:latin typeface="Consolas" panose="020B0609020204030204" pitchFamily="49" charset="0"/>
              </a:rPr>
              <a:t>    return value_;</a:t>
            </a:r>
          </a:p>
          <a:p>
            <a:pPr indent="-57150"/>
            <a:r>
              <a:rPr lang="en-US" sz="1500" dirty="0">
                <a:latin typeface="Consolas" panose="020B0609020204030204" pitchFamily="49" charset="0"/>
              </a:rPr>
              <a:t>}</a:t>
            </a:r>
          </a:p>
        </p:txBody>
      </p:sp>
      <p:sp>
        <p:nvSpPr>
          <p:cNvPr id="7" name="TextBox 6">
            <a:extLst>
              <a:ext uri="{FF2B5EF4-FFF2-40B4-BE49-F238E27FC236}">
                <a16:creationId xmlns:a16="http://schemas.microsoft.com/office/drawing/2014/main" id="{8AC5F38F-5660-4C0C-8D17-CA2A4BBBAB30}"/>
              </a:ext>
            </a:extLst>
          </p:cNvPr>
          <p:cNvSpPr txBox="1"/>
          <p:nvPr/>
        </p:nvSpPr>
        <p:spPr>
          <a:xfrm>
            <a:off x="621904" y="2228671"/>
            <a:ext cx="3456384" cy="2169825"/>
          </a:xfrm>
          <a:prstGeom prst="rect">
            <a:avLst/>
          </a:prstGeom>
          <a:noFill/>
        </p:spPr>
        <p:txBody>
          <a:bodyPr wrap="square">
            <a:spAutoFit/>
          </a:bodyPr>
          <a:lstStyle/>
          <a:p>
            <a:pPr indent="-57150"/>
            <a:r>
              <a:rPr lang="en-US" sz="1500" dirty="0">
                <a:latin typeface="Consolas" panose="020B0609020204030204" pitchFamily="49" charset="0"/>
              </a:rPr>
              <a:t>class G {</a:t>
            </a:r>
          </a:p>
          <a:p>
            <a:pPr indent="-57150"/>
            <a:r>
              <a:rPr lang="en-US" sz="1500" dirty="0">
                <a:latin typeface="Consolas" panose="020B0609020204030204" pitchFamily="49" charset="0"/>
              </a:rPr>
              <a:t>    public:</a:t>
            </a:r>
          </a:p>
          <a:p>
            <a:pPr indent="-57150"/>
            <a:r>
              <a:rPr lang="en-US" sz="1500" dirty="0">
                <a:latin typeface="Consolas" panose="020B0609020204030204" pitchFamily="49" charset="0"/>
              </a:rPr>
              <a:t>        G( int n );</a:t>
            </a:r>
          </a:p>
          <a:p>
            <a:pPr indent="-57150"/>
            <a:r>
              <a:rPr lang="en-US" sz="1500" dirty="0">
                <a:latin typeface="Consolas" panose="020B0609020204030204" pitchFamily="49" charset="0"/>
              </a:rPr>
              <a:t>        G( G const &amp;original );</a:t>
            </a:r>
          </a:p>
          <a:p>
            <a:pPr indent="-57150"/>
            <a:r>
              <a:rPr lang="en-US" sz="1500" dirty="0">
                <a:latin typeface="Consolas" panose="020B0609020204030204" pitchFamily="49" charset="0"/>
              </a:rPr>
              <a:t>       ~G();</a:t>
            </a:r>
          </a:p>
          <a:p>
            <a:pPr indent="-57150"/>
            <a:r>
              <a:rPr lang="en-US" sz="1500" dirty="0">
                <a:latin typeface="Consolas" panose="020B0609020204030204" pitchFamily="49" charset="0"/>
              </a:rPr>
              <a:t>        int retrieve() const;</a:t>
            </a:r>
          </a:p>
          <a:p>
            <a:pPr indent="-57150"/>
            <a:r>
              <a:rPr lang="en-US" sz="1500" dirty="0">
                <a:latin typeface="Consolas" panose="020B0609020204030204" pitchFamily="49" charset="0"/>
              </a:rPr>
              <a:t>    private:</a:t>
            </a:r>
          </a:p>
          <a:p>
            <a:pPr indent="-57150"/>
            <a:r>
              <a:rPr lang="en-US" sz="1500" dirty="0">
                <a:latin typeface="Consolas" panose="020B0609020204030204" pitchFamily="49" charset="0"/>
              </a:rPr>
              <a:t>        int value_;</a:t>
            </a:r>
          </a:p>
          <a:p>
            <a:pPr indent="-57150"/>
            <a:r>
              <a:rPr lang="en-US" sz="1500"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B6F6D025-08F3-4881-8C54-B8762755FC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8238784"/>
      </p:ext>
    </p:extLst>
  </p:cSld>
  <p:clrMapOvr>
    <a:masterClrMapping/>
  </p:clrMapOvr>
  <mc:AlternateContent xmlns:mc="http://schemas.openxmlformats.org/markup-compatibility/2006">
    <mc:Choice xmlns:p14="http://schemas.microsoft.com/office/powerpoint/2010/main" Requires="p14">
      <p:transition spd="slow" p14:dur="2000" advTm="33707"/>
    </mc:Choice>
    <mc:Fallback>
      <p:transition spd="slow" advTm="3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6F74-4F84-4D33-9F72-BF78A35405D5}"/>
              </a:ext>
            </a:extLst>
          </p:cNvPr>
          <p:cNvSpPr>
            <a:spLocks noGrp="1"/>
          </p:cNvSpPr>
          <p:nvPr>
            <p:ph type="title"/>
          </p:nvPr>
        </p:nvSpPr>
        <p:spPr/>
        <p:txBody>
          <a:bodyPr/>
          <a:lstStyle/>
          <a:p>
            <a:r>
              <a:rPr lang="en-US" dirty="0"/>
              <a:t>Array of objects passed to a function</a:t>
            </a:r>
          </a:p>
        </p:txBody>
      </p:sp>
      <p:sp>
        <p:nvSpPr>
          <p:cNvPr id="3" name="Content Placeholder 2">
            <a:extLst>
              <a:ext uri="{FF2B5EF4-FFF2-40B4-BE49-F238E27FC236}">
                <a16:creationId xmlns:a16="http://schemas.microsoft.com/office/drawing/2014/main" id="{2CCD268D-7B70-4FD2-8B0C-E432CED0A335}"/>
              </a:ext>
            </a:extLst>
          </p:cNvPr>
          <p:cNvSpPr>
            <a:spLocks noGrp="1"/>
          </p:cNvSpPr>
          <p:nvPr>
            <p:ph idx="1"/>
          </p:nvPr>
        </p:nvSpPr>
        <p:spPr/>
        <p:txBody>
          <a:bodyPr/>
          <a:lstStyle/>
          <a:p>
            <a:r>
              <a:rPr lang="en-US" dirty="0"/>
              <a:t>Suppose you have a function</a:t>
            </a:r>
          </a:p>
          <a:p>
            <a:pPr marL="800100" lvl="2" indent="0">
              <a:buNone/>
            </a:pPr>
            <a:r>
              <a:rPr lang="en-US" sz="1500" dirty="0">
                <a:latin typeface="Consolas" panose="020B0609020204030204" pitchFamily="49" charset="0"/>
              </a:rPr>
              <a:t>int main() {</a:t>
            </a:r>
          </a:p>
          <a:p>
            <a:pPr marL="800100" lvl="2" indent="0">
              <a:buNone/>
            </a:pPr>
            <a:r>
              <a:rPr lang="en-US" sz="1500" dirty="0">
                <a:latin typeface="Consolas" panose="020B0609020204030204" pitchFamily="49" charset="0"/>
              </a:rPr>
              <a:t>    G data[5]{ {10}, {11}, {12}, {13}, {14} };</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print( data, 5 );</a:t>
            </a: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void print( G array[], std::</a:t>
            </a:r>
            <a:r>
              <a:rPr lang="en-US" sz="1500" dirty="0" err="1">
                <a:latin typeface="Consolas" panose="020B0609020204030204" pitchFamily="49" charset="0"/>
              </a:rPr>
              <a:t>size_t</a:t>
            </a:r>
            <a:r>
              <a:rPr lang="en-US" sz="1500" dirty="0">
                <a:latin typeface="Consolas" panose="020B0609020204030204" pitchFamily="49" charset="0"/>
              </a:rPr>
              <a:t> capacity ) {</a:t>
            </a:r>
          </a:p>
          <a:p>
            <a:pPr marL="800100" lvl="2" indent="0">
              <a:buNone/>
            </a:pPr>
            <a:r>
              <a:rPr lang="en-US" sz="1500" dirty="0">
                <a:latin typeface="Consolas" panose="020B0609020204030204" pitchFamily="49" charset="0"/>
              </a:rPr>
              <a:t>    for ( std::</a:t>
            </a:r>
            <a:r>
              <a:rPr lang="en-US" sz="1500" dirty="0" err="1">
                <a:latin typeface="Consolas" panose="020B0609020204030204" pitchFamily="49" charset="0"/>
              </a:rPr>
              <a:t>size_t</a:t>
            </a:r>
            <a:r>
              <a:rPr lang="en-US" sz="1500" dirty="0">
                <a:latin typeface="Consolas" panose="020B0609020204030204" pitchFamily="49" charset="0"/>
              </a:rPr>
              <a:t> k{0}; k &lt; capacity; ++k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array[k].retrieve()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p>
          <a:p>
            <a:pPr marL="800100" lvl="2" indent="0">
              <a:buNone/>
            </a:pPr>
            <a:r>
              <a:rPr lang="en-US" sz="1500"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endParaRPr lang="en-US" dirty="0">
              <a:latin typeface="Consolas" panose="020B0609020204030204" pitchFamily="49" charset="0"/>
            </a:endParaRPr>
          </a:p>
        </p:txBody>
      </p:sp>
      <p:sp>
        <p:nvSpPr>
          <p:cNvPr id="5" name="TextBox 4">
            <a:extLst>
              <a:ext uri="{FF2B5EF4-FFF2-40B4-BE49-F238E27FC236}">
                <a16:creationId xmlns:a16="http://schemas.microsoft.com/office/drawing/2014/main" id="{B62F4CA9-9575-4DE9-BDEA-25DA1719639F}"/>
              </a:ext>
            </a:extLst>
          </p:cNvPr>
          <p:cNvSpPr txBox="1"/>
          <p:nvPr/>
        </p:nvSpPr>
        <p:spPr>
          <a:xfrm>
            <a:off x="6732240" y="1847244"/>
            <a:ext cx="2092239" cy="4031873"/>
          </a:xfrm>
          <a:prstGeom prst="rect">
            <a:avLst/>
          </a:prstGeom>
          <a:noFill/>
        </p:spPr>
        <p:txBody>
          <a:bodyPr wrap="none" rtlCol="0">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Calling G(int)</a:t>
            </a:r>
          </a:p>
          <a:p>
            <a:r>
              <a:rPr lang="en-US" sz="1600" dirty="0">
                <a:solidFill>
                  <a:srgbClr val="0070C0"/>
                </a:solidFill>
                <a:latin typeface="Consolas" panose="020B0609020204030204" pitchFamily="49" charset="0"/>
              </a:rPr>
              <a:t>   Calling G(int)</a:t>
            </a:r>
          </a:p>
          <a:p>
            <a:r>
              <a:rPr lang="en-US" sz="1600" dirty="0">
                <a:solidFill>
                  <a:srgbClr val="0070C0"/>
                </a:solidFill>
                <a:latin typeface="Consolas" panose="020B0609020204030204" pitchFamily="49" charset="0"/>
              </a:rPr>
              <a:t>   Calling G(int)</a:t>
            </a:r>
          </a:p>
          <a:p>
            <a:r>
              <a:rPr lang="en-US" sz="1600" dirty="0">
                <a:solidFill>
                  <a:srgbClr val="0070C0"/>
                </a:solidFill>
                <a:latin typeface="Consolas" panose="020B0609020204030204" pitchFamily="49" charset="0"/>
              </a:rPr>
              <a:t>   Calling G(int)</a:t>
            </a:r>
          </a:p>
          <a:p>
            <a:r>
              <a:rPr lang="en-US" sz="1600" dirty="0">
                <a:solidFill>
                  <a:srgbClr val="0070C0"/>
                </a:solidFill>
                <a:latin typeface="Consolas" panose="020B0609020204030204" pitchFamily="49" charset="0"/>
              </a:rPr>
              <a:t>   Calling G(int)</a:t>
            </a:r>
          </a:p>
          <a:p>
            <a:r>
              <a:rPr lang="en-US" sz="1600" dirty="0">
                <a:solidFill>
                  <a:srgbClr val="0070C0"/>
                </a:solidFill>
                <a:latin typeface="Consolas" panose="020B0609020204030204" pitchFamily="49" charset="0"/>
              </a:rPr>
              <a:t>   10</a:t>
            </a:r>
          </a:p>
          <a:p>
            <a:r>
              <a:rPr lang="en-US" sz="1600" dirty="0">
                <a:solidFill>
                  <a:srgbClr val="0070C0"/>
                </a:solidFill>
                <a:latin typeface="Consolas" panose="020B0609020204030204" pitchFamily="49" charset="0"/>
              </a:rPr>
              <a:t>   11</a:t>
            </a:r>
          </a:p>
          <a:p>
            <a:r>
              <a:rPr lang="en-US" sz="1600" dirty="0">
                <a:solidFill>
                  <a:srgbClr val="0070C0"/>
                </a:solidFill>
                <a:latin typeface="Consolas" panose="020B0609020204030204" pitchFamily="49" charset="0"/>
              </a:rPr>
              <a:t>   12</a:t>
            </a:r>
          </a:p>
          <a:p>
            <a:r>
              <a:rPr lang="en-US" sz="1600" dirty="0">
                <a:solidFill>
                  <a:srgbClr val="0070C0"/>
                </a:solidFill>
                <a:latin typeface="Consolas" panose="020B0609020204030204" pitchFamily="49" charset="0"/>
              </a:rPr>
              <a:t>   13</a:t>
            </a:r>
          </a:p>
          <a:p>
            <a:r>
              <a:rPr lang="en-US" sz="1600" dirty="0">
                <a:solidFill>
                  <a:srgbClr val="0070C0"/>
                </a:solidFill>
                <a:latin typeface="Consolas" panose="020B0609020204030204" pitchFamily="49" charset="0"/>
              </a:rPr>
              <a:t>   14</a:t>
            </a:r>
          </a:p>
          <a:p>
            <a:r>
              <a:rPr lang="en-US" sz="1600" dirty="0">
                <a:solidFill>
                  <a:srgbClr val="0070C0"/>
                </a:solidFill>
                <a:latin typeface="Consolas" panose="020B0609020204030204" pitchFamily="49" charset="0"/>
              </a:rPr>
              <a:t>   Calling ~G()</a:t>
            </a:r>
          </a:p>
          <a:p>
            <a:r>
              <a:rPr lang="en-US" sz="1600" dirty="0">
                <a:solidFill>
                  <a:srgbClr val="0070C0"/>
                </a:solidFill>
                <a:latin typeface="Consolas" panose="020B0609020204030204" pitchFamily="49" charset="0"/>
              </a:rPr>
              <a:t>   Calling ~G()</a:t>
            </a:r>
          </a:p>
          <a:p>
            <a:r>
              <a:rPr lang="en-US" sz="1600" dirty="0">
                <a:solidFill>
                  <a:srgbClr val="0070C0"/>
                </a:solidFill>
                <a:latin typeface="Consolas" panose="020B0609020204030204" pitchFamily="49" charset="0"/>
              </a:rPr>
              <a:t>   Calling ~G()</a:t>
            </a:r>
          </a:p>
          <a:p>
            <a:r>
              <a:rPr lang="en-US" sz="1600" dirty="0">
                <a:solidFill>
                  <a:srgbClr val="0070C0"/>
                </a:solidFill>
                <a:latin typeface="Consolas" panose="020B0609020204030204" pitchFamily="49" charset="0"/>
              </a:rPr>
              <a:t>   Calling ~G()</a:t>
            </a:r>
          </a:p>
          <a:p>
            <a:r>
              <a:rPr lang="en-US" sz="1600" dirty="0">
                <a:solidFill>
                  <a:srgbClr val="0070C0"/>
                </a:solidFill>
                <a:latin typeface="Consolas" panose="020B0609020204030204" pitchFamily="49" charset="0"/>
              </a:rPr>
              <a:t>   Calling ~G()</a:t>
            </a:r>
          </a:p>
        </p:txBody>
      </p:sp>
      <p:pic>
        <p:nvPicPr>
          <p:cNvPr id="7" name="Audio 6">
            <a:hlinkClick r:id="" action="ppaction://media"/>
            <a:extLst>
              <a:ext uri="{FF2B5EF4-FFF2-40B4-BE49-F238E27FC236}">
                <a16:creationId xmlns:a16="http://schemas.microsoft.com/office/drawing/2014/main" id="{A72269F8-DBDB-4FE0-B3BD-731C56F0F1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04102935"/>
      </p:ext>
    </p:extLst>
  </p:cSld>
  <p:clrMapOvr>
    <a:masterClrMapping/>
  </p:clrMapOvr>
  <mc:AlternateContent xmlns:mc="http://schemas.openxmlformats.org/markup-compatibility/2006">
    <mc:Choice xmlns:p14="http://schemas.microsoft.com/office/powerpoint/2010/main" Requires="p14">
      <p:transition spd="slow" p14:dur="2000" advTm="116737"/>
    </mc:Choice>
    <mc:Fallback>
      <p:transition spd="slow" advTm="11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ACDF-472C-4B3E-ADA0-544741276870}"/>
              </a:ext>
            </a:extLst>
          </p:cNvPr>
          <p:cNvSpPr>
            <a:spLocks noGrp="1"/>
          </p:cNvSpPr>
          <p:nvPr>
            <p:ph type="title"/>
          </p:nvPr>
        </p:nvSpPr>
        <p:spPr/>
        <p:txBody>
          <a:bodyPr/>
          <a:lstStyle/>
          <a:p>
            <a:r>
              <a:rPr lang="en-US" dirty="0"/>
              <a:t>Dynamically allocated memory</a:t>
            </a:r>
          </a:p>
        </p:txBody>
      </p:sp>
      <p:sp>
        <p:nvSpPr>
          <p:cNvPr id="3" name="Content Placeholder 2">
            <a:extLst>
              <a:ext uri="{FF2B5EF4-FFF2-40B4-BE49-F238E27FC236}">
                <a16:creationId xmlns:a16="http://schemas.microsoft.com/office/drawing/2014/main" id="{3351ACD5-A9C2-4DCD-AF77-FE1A5183683F}"/>
              </a:ext>
            </a:extLst>
          </p:cNvPr>
          <p:cNvSpPr>
            <a:spLocks noGrp="1"/>
          </p:cNvSpPr>
          <p:nvPr>
            <p:ph idx="1"/>
          </p:nvPr>
        </p:nvSpPr>
        <p:spPr/>
        <p:txBody>
          <a:bodyPr/>
          <a:lstStyle/>
          <a:p>
            <a:r>
              <a:rPr lang="en-US" dirty="0"/>
              <a:t>What we haven’t discussed yet is the dynamic allocation of objects</a:t>
            </a:r>
          </a:p>
          <a:p>
            <a:pPr lvl="1"/>
            <a:r>
              <a:rPr lang="en-US" dirty="0"/>
              <a:t>It works just like should expect:</a:t>
            </a:r>
          </a:p>
          <a:p>
            <a:pPr lvl="2"/>
            <a:r>
              <a:rPr lang="en-US" dirty="0"/>
              <a:t>You could call </a:t>
            </a:r>
            <a:r>
              <a:rPr lang="en-US" dirty="0">
                <a:latin typeface="Consolas" panose="020B0609020204030204" pitchFamily="49" charset="0"/>
              </a:rPr>
              <a:t>new int{}</a:t>
            </a:r>
            <a:r>
              <a:rPr lang="en-US" dirty="0"/>
              <a:t> or </a:t>
            </a:r>
            <a:r>
              <a:rPr lang="en-US" dirty="0">
                <a:latin typeface="Consolas" panose="020B0609020204030204" pitchFamily="49" charset="0"/>
              </a:rPr>
              <a:t>new int{42}</a:t>
            </a:r>
          </a:p>
          <a:p>
            <a:pPr lvl="2"/>
            <a:r>
              <a:rPr lang="en-US" dirty="0"/>
              <a:t>When you call </a:t>
            </a:r>
            <a:r>
              <a:rPr lang="en-US" dirty="0">
                <a:latin typeface="Consolas" panose="020B0609020204030204" pitchFamily="49" charset="0"/>
              </a:rPr>
              <a:t>new </a:t>
            </a:r>
            <a:r>
              <a:rPr lang="en-US" dirty="0" err="1">
                <a:latin typeface="Consolas" panose="020B0609020204030204" pitchFamily="49" charset="0"/>
              </a:rPr>
              <a:t>Class_name</a:t>
            </a:r>
            <a:r>
              <a:rPr lang="en-US" dirty="0">
                <a:latin typeface="Consolas" panose="020B0609020204030204" pitchFamily="49" charset="0"/>
              </a:rPr>
              <a:t>{…}</a:t>
            </a:r>
            <a:r>
              <a:rPr lang="en-US" dirty="0"/>
              <a:t> for a single instance,</a:t>
            </a:r>
            <a:br>
              <a:rPr lang="en-US" dirty="0"/>
            </a:br>
            <a:r>
              <a:rPr lang="en-US" dirty="0"/>
              <a:t>	you can pass the arguments for the initialization</a:t>
            </a:r>
          </a:p>
          <a:p>
            <a:pPr lvl="2"/>
            <a:r>
              <a:rPr lang="en-US" dirty="0"/>
              <a:t>The compiler decides which constructor you meant to call</a:t>
            </a:r>
          </a:p>
          <a:p>
            <a:pPr lvl="1"/>
            <a:r>
              <a:rPr lang="en-US" dirty="0"/>
              <a:t>If there area no constructors that take zero arguments,</a:t>
            </a:r>
            <a:br>
              <a:rPr lang="en-US" dirty="0"/>
            </a:br>
            <a:r>
              <a:rPr lang="en-US" dirty="0"/>
              <a:t>		you must pass the minimum required arguments</a:t>
            </a:r>
          </a:p>
          <a:p>
            <a:pPr lvl="1"/>
            <a:r>
              <a:rPr lang="en-US" dirty="0"/>
              <a:t>When you call </a:t>
            </a:r>
            <a:r>
              <a:rPr lang="en-US" dirty="0">
                <a:latin typeface="Consolas" panose="020B0609020204030204" pitchFamily="49" charset="0"/>
              </a:rPr>
              <a:t>delete</a:t>
            </a:r>
            <a:r>
              <a:rPr lang="en-US" dirty="0"/>
              <a:t>, the destructor is called</a:t>
            </a:r>
          </a:p>
          <a:p>
            <a:pPr lvl="2"/>
            <a:r>
              <a:rPr lang="en-US" dirty="0"/>
              <a:t>If you forget to call </a:t>
            </a:r>
            <a:r>
              <a:rPr lang="en-US" dirty="0">
                <a:latin typeface="Consolas" panose="020B0609020204030204" pitchFamily="49" charset="0"/>
              </a:rPr>
              <a:t>delete</a:t>
            </a:r>
            <a:r>
              <a:rPr lang="en-US" dirty="0"/>
              <a:t>, the destructor is never called</a:t>
            </a:r>
          </a:p>
        </p:txBody>
      </p:sp>
      <p:pic>
        <p:nvPicPr>
          <p:cNvPr id="8" name="Audio 7">
            <a:hlinkClick r:id="" action="ppaction://media"/>
            <a:extLst>
              <a:ext uri="{FF2B5EF4-FFF2-40B4-BE49-F238E27FC236}">
                <a16:creationId xmlns:a16="http://schemas.microsoft.com/office/drawing/2014/main" id="{C0263D63-48C9-4A97-94C7-BE6E79CF492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40341684"/>
      </p:ext>
    </p:extLst>
  </p:cSld>
  <p:clrMapOvr>
    <a:masterClrMapping/>
  </p:clrMapOvr>
  <mc:AlternateContent xmlns:mc="http://schemas.openxmlformats.org/markup-compatibility/2006">
    <mc:Choice xmlns:p14="http://schemas.microsoft.com/office/powerpoint/2010/main" Requires="p14">
      <p:transition spd="slow" p14:dur="2000" advTm="157263"/>
    </mc:Choice>
    <mc:Fallback>
      <p:transition spd="slow" advTm="157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ACDF-472C-4B3E-ADA0-544741276870}"/>
              </a:ext>
            </a:extLst>
          </p:cNvPr>
          <p:cNvSpPr>
            <a:spLocks noGrp="1"/>
          </p:cNvSpPr>
          <p:nvPr>
            <p:ph type="title"/>
          </p:nvPr>
        </p:nvSpPr>
        <p:spPr/>
        <p:txBody>
          <a:bodyPr/>
          <a:lstStyle/>
          <a:p>
            <a:r>
              <a:rPr lang="en-US" dirty="0"/>
              <a:t>Dynamically allocated memory</a:t>
            </a:r>
          </a:p>
        </p:txBody>
      </p:sp>
      <p:sp>
        <p:nvSpPr>
          <p:cNvPr id="3" name="Content Placeholder 2">
            <a:extLst>
              <a:ext uri="{FF2B5EF4-FFF2-40B4-BE49-F238E27FC236}">
                <a16:creationId xmlns:a16="http://schemas.microsoft.com/office/drawing/2014/main" id="{3351ACD5-A9C2-4DCD-AF77-FE1A5183683F}"/>
              </a:ext>
            </a:extLst>
          </p:cNvPr>
          <p:cNvSpPr>
            <a:spLocks noGrp="1"/>
          </p:cNvSpPr>
          <p:nvPr>
            <p:ph idx="1"/>
          </p:nvPr>
        </p:nvSpPr>
        <p:spPr/>
        <p:txBody>
          <a:bodyPr/>
          <a:lstStyle/>
          <a:p>
            <a:r>
              <a:rPr lang="en-US" dirty="0"/>
              <a:t>Using our last class </a:t>
            </a:r>
            <a:r>
              <a:rPr lang="en-US" dirty="0">
                <a:latin typeface="Consolas" panose="020B0609020204030204" pitchFamily="49" charset="0"/>
              </a:rPr>
              <a:t>G</a:t>
            </a:r>
            <a:r>
              <a:rPr lang="en-US" dirty="0"/>
              <a:t>,</a:t>
            </a:r>
          </a:p>
          <a:p>
            <a:pPr marL="800100" lvl="2" indent="0">
              <a:buNone/>
            </a:pPr>
            <a:r>
              <a:rPr lang="en-US" dirty="0">
                <a:latin typeface="Consolas" panose="020B0609020204030204" pitchFamily="49" charset="0"/>
              </a:rPr>
              <a:t>int main() {</a:t>
            </a:r>
          </a:p>
          <a:p>
            <a:pPr marL="800100" lvl="2" indent="0">
              <a:buNone/>
            </a:pPr>
            <a:r>
              <a:rPr lang="en-US" dirty="0">
                <a:latin typeface="Consolas" panose="020B0609020204030204" pitchFamily="49" charset="0"/>
              </a:rPr>
              <a:t>    G *</a:t>
            </a:r>
            <a:r>
              <a:rPr lang="en-US" dirty="0" err="1">
                <a:latin typeface="Consolas" panose="020B0609020204030204" pitchFamily="49" charset="0"/>
              </a:rPr>
              <a:t>p_item</a:t>
            </a:r>
            <a:r>
              <a:rPr lang="en-US" dirty="0">
                <a:latin typeface="Consolas" panose="020B0609020204030204" pitchFamily="49" charset="0"/>
              </a:rPr>
              <a:t>{ new G{3}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delete </a:t>
            </a:r>
            <a:r>
              <a:rPr lang="en-US" dirty="0" err="1">
                <a:latin typeface="Consolas" panose="020B0609020204030204" pitchFamily="49" charset="0"/>
              </a:rPr>
              <a:t>p_item</a:t>
            </a:r>
            <a:r>
              <a:rPr lang="en-US" dirty="0">
                <a:latin typeface="Consolas" panose="020B0609020204030204" pitchFamily="49" charset="0"/>
              </a:rPr>
              <a:t>;</a:t>
            </a:r>
          </a:p>
          <a:p>
            <a:pPr marL="800100" lvl="2" indent="0">
              <a:buNone/>
            </a:pPr>
            <a:r>
              <a:rPr lang="en-US" dirty="0">
                <a:latin typeface="Consolas" panose="020B0609020204030204" pitchFamily="49" charset="0"/>
              </a:rPr>
              <a:t>    </a:t>
            </a:r>
            <a:r>
              <a:rPr lang="en-US" dirty="0" err="1">
                <a:latin typeface="Consolas" panose="020B0609020204030204" pitchFamily="49" charset="0"/>
              </a:rPr>
              <a:t>p_item</a:t>
            </a:r>
            <a:r>
              <a:rPr lang="en-US" dirty="0">
                <a:latin typeface="Consolas" panose="020B0609020204030204" pitchFamily="49" charset="0"/>
              </a:rPr>
              <a:t> = </a:t>
            </a:r>
            <a:r>
              <a:rPr lang="en-US" dirty="0" err="1">
                <a:latin typeface="Consolas" panose="020B0609020204030204" pitchFamily="49" charset="0"/>
              </a:rPr>
              <a:t>nullptr</a:t>
            </a: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r>
              <a:rPr lang="en-US" dirty="0"/>
              <a:t> </a:t>
            </a:r>
          </a:p>
        </p:txBody>
      </p:sp>
      <p:sp>
        <p:nvSpPr>
          <p:cNvPr id="5" name="TextBox 4">
            <a:extLst>
              <a:ext uri="{FF2B5EF4-FFF2-40B4-BE49-F238E27FC236}">
                <a16:creationId xmlns:a16="http://schemas.microsoft.com/office/drawing/2014/main" id="{B142939E-0C6F-4F42-8143-C4ABE25E52B3}"/>
              </a:ext>
            </a:extLst>
          </p:cNvPr>
          <p:cNvSpPr txBox="1"/>
          <p:nvPr/>
        </p:nvSpPr>
        <p:spPr>
          <a:xfrm>
            <a:off x="5076056" y="1196752"/>
            <a:ext cx="3888432" cy="2554545"/>
          </a:xfrm>
          <a:prstGeom prst="rect">
            <a:avLst/>
          </a:prstGeom>
          <a:noFill/>
        </p:spPr>
        <p:txBody>
          <a:bodyPr wrap="square">
            <a:spAutoFit/>
          </a:bodyPr>
          <a:lstStyle/>
          <a:p>
            <a:pPr indent="-57150"/>
            <a:r>
              <a:rPr lang="en-US" sz="1600" dirty="0">
                <a:solidFill>
                  <a:srgbClr val="0070C0"/>
                </a:solidFill>
                <a:latin typeface="Consolas" panose="020B0609020204030204" pitchFamily="49" charset="0"/>
              </a:rPr>
              <a:t>class G {</a:t>
            </a:r>
          </a:p>
          <a:p>
            <a:pPr indent="-57150"/>
            <a:r>
              <a:rPr lang="en-US" sz="1600" dirty="0">
                <a:solidFill>
                  <a:srgbClr val="0070C0"/>
                </a:solidFill>
                <a:latin typeface="Consolas" panose="020B0609020204030204" pitchFamily="49" charset="0"/>
              </a:rPr>
              <a:t>    public:</a:t>
            </a:r>
          </a:p>
          <a:p>
            <a:pPr indent="-57150"/>
            <a:r>
              <a:rPr lang="en-US" sz="1600" dirty="0">
                <a:solidFill>
                  <a:srgbClr val="0070C0"/>
                </a:solidFill>
                <a:latin typeface="Consolas" panose="020B0609020204030204" pitchFamily="49" charset="0"/>
              </a:rPr>
              <a:t>        G( int n );</a:t>
            </a:r>
          </a:p>
          <a:p>
            <a:pPr indent="-57150"/>
            <a:r>
              <a:rPr lang="en-US" sz="1600" dirty="0">
                <a:solidFill>
                  <a:srgbClr val="0070C0"/>
                </a:solidFill>
                <a:latin typeface="Consolas" panose="020B0609020204030204" pitchFamily="49" charset="0"/>
              </a:rPr>
              <a:t>        G( G const &amp;original );</a:t>
            </a:r>
          </a:p>
          <a:p>
            <a:pPr indent="-57150"/>
            <a:r>
              <a:rPr lang="en-US" sz="1600" dirty="0">
                <a:solidFill>
                  <a:srgbClr val="0070C0"/>
                </a:solidFill>
                <a:latin typeface="Consolas" panose="020B0609020204030204" pitchFamily="49" charset="0"/>
              </a:rPr>
              <a:t>       ~G();</a:t>
            </a:r>
            <a:br>
              <a:rPr lang="en-US" sz="1600" dirty="0">
                <a:solidFill>
                  <a:srgbClr val="0070C0"/>
                </a:solidFill>
                <a:latin typeface="Consolas" panose="020B0609020204030204" pitchFamily="49" charset="0"/>
              </a:rPr>
            </a:br>
            <a:endParaRPr lang="en-US" sz="1600" dirty="0">
              <a:solidFill>
                <a:srgbClr val="0070C0"/>
              </a:solidFill>
              <a:latin typeface="Consolas" panose="020B0609020204030204" pitchFamily="49" charset="0"/>
            </a:endParaRPr>
          </a:p>
          <a:p>
            <a:pPr indent="-57150"/>
            <a:r>
              <a:rPr lang="en-US" sz="1600" dirty="0">
                <a:solidFill>
                  <a:srgbClr val="0070C0"/>
                </a:solidFill>
                <a:latin typeface="Consolas" panose="020B0609020204030204" pitchFamily="49" charset="0"/>
              </a:rPr>
              <a:t>        int retrieve() const;</a:t>
            </a:r>
          </a:p>
          <a:p>
            <a:pPr indent="-57150"/>
            <a:r>
              <a:rPr lang="en-US" sz="1600" dirty="0">
                <a:solidFill>
                  <a:srgbClr val="0070C0"/>
                </a:solidFill>
                <a:latin typeface="Consolas" panose="020B0609020204030204" pitchFamily="49" charset="0"/>
              </a:rPr>
              <a:t>    private:</a:t>
            </a:r>
          </a:p>
          <a:p>
            <a:pPr indent="-57150"/>
            <a:r>
              <a:rPr lang="en-US" sz="1600" dirty="0">
                <a:solidFill>
                  <a:srgbClr val="0070C0"/>
                </a:solidFill>
                <a:latin typeface="Consolas" panose="020B0609020204030204" pitchFamily="49" charset="0"/>
              </a:rPr>
              <a:t>        int value_;</a:t>
            </a:r>
          </a:p>
          <a:p>
            <a:pPr indent="-57150"/>
            <a:r>
              <a:rPr lang="en-US" sz="1600" dirty="0">
                <a:solidFill>
                  <a:srgbClr val="0070C0"/>
                </a:solidFill>
                <a:latin typeface="Consolas" panose="020B0609020204030204" pitchFamily="49" charset="0"/>
              </a:rPr>
              <a:t>};</a:t>
            </a:r>
          </a:p>
        </p:txBody>
      </p:sp>
      <p:sp>
        <p:nvSpPr>
          <p:cNvPr id="7" name="TextBox 6">
            <a:extLst>
              <a:ext uri="{FF2B5EF4-FFF2-40B4-BE49-F238E27FC236}">
                <a16:creationId xmlns:a16="http://schemas.microsoft.com/office/drawing/2014/main" id="{C67F9CC8-A9FB-403D-9533-66B1688D9AB9}"/>
              </a:ext>
            </a:extLst>
          </p:cNvPr>
          <p:cNvSpPr txBox="1"/>
          <p:nvPr/>
        </p:nvSpPr>
        <p:spPr>
          <a:xfrm>
            <a:off x="5436096" y="4426803"/>
            <a:ext cx="2337499" cy="923330"/>
          </a:xfrm>
          <a:prstGeom prst="rect">
            <a:avLst/>
          </a:prstGeom>
          <a:noFill/>
        </p:spPr>
        <p:txBody>
          <a:bodyPr wrap="none" rtlCol="0">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Calling ~G()</a:t>
            </a:r>
          </a:p>
        </p:txBody>
      </p:sp>
      <p:pic>
        <p:nvPicPr>
          <p:cNvPr id="10" name="Audio 9">
            <a:hlinkClick r:id="" action="ppaction://media"/>
            <a:extLst>
              <a:ext uri="{FF2B5EF4-FFF2-40B4-BE49-F238E27FC236}">
                <a16:creationId xmlns:a16="http://schemas.microsoft.com/office/drawing/2014/main" id="{3DA89394-1145-4F50-9DE7-AEDC53815B8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36175469"/>
      </p:ext>
    </p:extLst>
  </p:cSld>
  <p:clrMapOvr>
    <a:masterClrMapping/>
  </p:clrMapOvr>
  <mc:AlternateContent xmlns:mc="http://schemas.openxmlformats.org/markup-compatibility/2006">
    <mc:Choice xmlns:p14="http://schemas.microsoft.com/office/powerpoint/2010/main" Requires="p14">
      <p:transition spd="slow" p14:dur="2000" advTm="123531"/>
    </mc:Choice>
    <mc:Fallback>
      <p:transition spd="slow" advTm="123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ACDF-472C-4B3E-ADA0-544741276870}"/>
              </a:ext>
            </a:extLst>
          </p:cNvPr>
          <p:cNvSpPr>
            <a:spLocks noGrp="1"/>
          </p:cNvSpPr>
          <p:nvPr>
            <p:ph type="title"/>
          </p:nvPr>
        </p:nvSpPr>
        <p:spPr/>
        <p:txBody>
          <a:bodyPr/>
          <a:lstStyle/>
          <a:p>
            <a:r>
              <a:rPr lang="en-US" dirty="0"/>
              <a:t>Dynamically allocated memory</a:t>
            </a:r>
          </a:p>
        </p:txBody>
      </p:sp>
      <p:sp>
        <p:nvSpPr>
          <p:cNvPr id="3" name="Content Placeholder 2">
            <a:extLst>
              <a:ext uri="{FF2B5EF4-FFF2-40B4-BE49-F238E27FC236}">
                <a16:creationId xmlns:a16="http://schemas.microsoft.com/office/drawing/2014/main" id="{3351ACD5-A9C2-4DCD-AF77-FE1A5183683F}"/>
              </a:ext>
            </a:extLst>
          </p:cNvPr>
          <p:cNvSpPr>
            <a:spLocks noGrp="1"/>
          </p:cNvSpPr>
          <p:nvPr>
            <p:ph idx="1"/>
          </p:nvPr>
        </p:nvSpPr>
        <p:spPr/>
        <p:txBody>
          <a:bodyPr/>
          <a:lstStyle/>
          <a:p>
            <a:r>
              <a:rPr lang="en-US" dirty="0"/>
              <a:t>Using our last class </a:t>
            </a:r>
            <a:r>
              <a:rPr lang="en-US" dirty="0">
                <a:latin typeface="Consolas" panose="020B0609020204030204" pitchFamily="49" charset="0"/>
              </a:rPr>
              <a:t>G</a:t>
            </a:r>
            <a:r>
              <a:rPr lang="en-US" dirty="0"/>
              <a:t>,</a:t>
            </a:r>
          </a:p>
          <a:p>
            <a:pPr marL="800100" lvl="2" indent="0">
              <a:buNone/>
            </a:pPr>
            <a:r>
              <a:rPr lang="en-US" dirty="0">
                <a:latin typeface="Consolas" panose="020B0609020204030204" pitchFamily="49" charset="0"/>
              </a:rPr>
              <a:t>int main() {</a:t>
            </a:r>
          </a:p>
          <a:p>
            <a:pPr marL="800100" lvl="2" indent="0">
              <a:buNone/>
            </a:pPr>
            <a:r>
              <a:rPr lang="en-US" dirty="0">
                <a:latin typeface="Consolas" panose="020B0609020204030204" pitchFamily="49" charset="0"/>
              </a:rPr>
              <a:t>    G *</a:t>
            </a:r>
            <a:r>
              <a:rPr lang="en-US" dirty="0" err="1">
                <a:latin typeface="Consolas" panose="020B0609020204030204" pitchFamily="49" charset="0"/>
              </a:rPr>
              <a:t>a_items</a:t>
            </a:r>
            <a:r>
              <a:rPr lang="en-US" dirty="0">
                <a:latin typeface="Consolas" panose="020B0609020204030204" pitchFamily="49" charset="0"/>
              </a:rPr>
              <a:t>{ new G[3]{ {101}, {102}, {103} }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delete[] </a:t>
            </a:r>
            <a:r>
              <a:rPr lang="en-US" dirty="0" err="1">
                <a:latin typeface="Consolas" panose="020B0609020204030204" pitchFamily="49" charset="0"/>
              </a:rPr>
              <a:t>a_items</a:t>
            </a:r>
            <a:r>
              <a:rPr lang="en-US" dirty="0">
                <a:latin typeface="Consolas" panose="020B0609020204030204" pitchFamily="49" charset="0"/>
              </a:rPr>
              <a:t>;</a:t>
            </a:r>
          </a:p>
          <a:p>
            <a:pPr marL="800100" lvl="2" indent="0">
              <a:buNone/>
            </a:pPr>
            <a:r>
              <a:rPr lang="en-US" dirty="0">
                <a:latin typeface="Consolas" panose="020B0609020204030204" pitchFamily="49" charset="0"/>
              </a:rPr>
              <a:t>    </a:t>
            </a:r>
            <a:r>
              <a:rPr lang="en-US" dirty="0" err="1">
                <a:latin typeface="Consolas" panose="020B0609020204030204" pitchFamily="49" charset="0"/>
              </a:rPr>
              <a:t>a_items</a:t>
            </a:r>
            <a:r>
              <a:rPr lang="en-US" dirty="0">
                <a:latin typeface="Consolas" panose="020B0609020204030204" pitchFamily="49" charset="0"/>
              </a:rPr>
              <a:t> = </a:t>
            </a:r>
            <a:r>
              <a:rPr lang="en-US" dirty="0" err="1">
                <a:latin typeface="Consolas" panose="020B0609020204030204" pitchFamily="49" charset="0"/>
              </a:rPr>
              <a:t>nullptr</a:t>
            </a:r>
            <a:r>
              <a:rPr lang="en-US" dirty="0">
                <a:latin typeface="Consolas" panose="020B0609020204030204" pitchFamily="49" charset="0"/>
              </a:rPr>
              <a:t>;</a:t>
            </a:r>
          </a:p>
          <a:p>
            <a:pPr marL="800100" lvl="2" indent="0">
              <a:buNone/>
            </a:pPr>
            <a:endParaRPr lang="en-US" b="1"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r>
              <a:rPr lang="en-US" dirty="0"/>
              <a:t> </a:t>
            </a:r>
          </a:p>
        </p:txBody>
      </p:sp>
      <p:sp>
        <p:nvSpPr>
          <p:cNvPr id="4" name="Rectangle: Rounded Corners 3">
            <a:extLst>
              <a:ext uri="{FF2B5EF4-FFF2-40B4-BE49-F238E27FC236}">
                <a16:creationId xmlns:a16="http://schemas.microsoft.com/office/drawing/2014/main" id="{3DB191CD-5B2B-41A5-9CDA-8014B55D97C7}"/>
              </a:ext>
            </a:extLst>
          </p:cNvPr>
          <p:cNvSpPr/>
          <p:nvPr/>
        </p:nvSpPr>
        <p:spPr>
          <a:xfrm>
            <a:off x="3302708" y="2276872"/>
            <a:ext cx="3960440"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9B57F1-87FE-4AB2-9FD2-87C580C1BF7B}"/>
              </a:ext>
            </a:extLst>
          </p:cNvPr>
          <p:cNvSpPr txBox="1"/>
          <p:nvPr/>
        </p:nvSpPr>
        <p:spPr>
          <a:xfrm>
            <a:off x="5436096" y="4426803"/>
            <a:ext cx="2337499" cy="2031325"/>
          </a:xfrm>
          <a:prstGeom prst="rect">
            <a:avLst/>
          </a:prstGeom>
          <a:noFill/>
        </p:spPr>
        <p:txBody>
          <a:bodyPr wrap="none" rtlCol="0">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Calling ~G()</a:t>
            </a:r>
          </a:p>
          <a:p>
            <a:r>
              <a:rPr lang="en-US" dirty="0">
                <a:solidFill>
                  <a:srgbClr val="0070C0"/>
                </a:solidFill>
                <a:latin typeface="Consolas" panose="020B0609020204030204" pitchFamily="49" charset="0"/>
              </a:rPr>
              <a:t>   Calling ~G()</a:t>
            </a:r>
          </a:p>
          <a:p>
            <a:r>
              <a:rPr lang="en-US" dirty="0">
                <a:solidFill>
                  <a:srgbClr val="0070C0"/>
                </a:solidFill>
                <a:latin typeface="Consolas" panose="020B0609020204030204" pitchFamily="49" charset="0"/>
              </a:rPr>
              <a:t>   Calling ~G()</a:t>
            </a:r>
          </a:p>
        </p:txBody>
      </p:sp>
      <p:pic>
        <p:nvPicPr>
          <p:cNvPr id="8" name="Audio 7">
            <a:hlinkClick r:id="" action="ppaction://media"/>
            <a:extLst>
              <a:ext uri="{FF2B5EF4-FFF2-40B4-BE49-F238E27FC236}">
                <a16:creationId xmlns:a16="http://schemas.microsoft.com/office/drawing/2014/main" id="{0C8B0609-9B45-47CB-B176-11578857A1A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34503444"/>
      </p:ext>
    </p:extLst>
  </p:cSld>
  <p:clrMapOvr>
    <a:masterClrMapping/>
  </p:clrMapOvr>
  <mc:AlternateContent xmlns:mc="http://schemas.openxmlformats.org/markup-compatibility/2006">
    <mc:Choice xmlns:p14="http://schemas.microsoft.com/office/powerpoint/2010/main" Requires="p14">
      <p:transition spd="slow" p14:dur="2000" advTm="105722"/>
    </mc:Choice>
    <mc:Fallback>
      <p:transition spd="slow" advTm="10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ACDF-472C-4B3E-ADA0-544741276870}"/>
              </a:ext>
            </a:extLst>
          </p:cNvPr>
          <p:cNvSpPr>
            <a:spLocks noGrp="1"/>
          </p:cNvSpPr>
          <p:nvPr>
            <p:ph type="title"/>
          </p:nvPr>
        </p:nvSpPr>
        <p:spPr/>
        <p:txBody>
          <a:bodyPr/>
          <a:lstStyle/>
          <a:p>
            <a:r>
              <a:rPr lang="en-US" dirty="0"/>
              <a:t>Warning!!!!!</a:t>
            </a:r>
          </a:p>
        </p:txBody>
      </p:sp>
      <p:sp>
        <p:nvSpPr>
          <p:cNvPr id="3" name="Content Placeholder 2">
            <a:extLst>
              <a:ext uri="{FF2B5EF4-FFF2-40B4-BE49-F238E27FC236}">
                <a16:creationId xmlns:a16="http://schemas.microsoft.com/office/drawing/2014/main" id="{3351ACD5-A9C2-4DCD-AF77-FE1A5183683F}"/>
              </a:ext>
            </a:extLst>
          </p:cNvPr>
          <p:cNvSpPr>
            <a:spLocks noGrp="1"/>
          </p:cNvSpPr>
          <p:nvPr>
            <p:ph idx="1"/>
          </p:nvPr>
        </p:nvSpPr>
        <p:spPr/>
        <p:txBody>
          <a:bodyPr/>
          <a:lstStyle/>
          <a:p>
            <a:r>
              <a:rPr lang="en-US" dirty="0"/>
              <a:t>Using our last class </a:t>
            </a:r>
            <a:r>
              <a:rPr lang="en-US" dirty="0">
                <a:latin typeface="Consolas" panose="020B0609020204030204" pitchFamily="49" charset="0"/>
              </a:rPr>
              <a:t>G</a:t>
            </a:r>
            <a:r>
              <a:rPr lang="en-US" dirty="0"/>
              <a:t>,</a:t>
            </a:r>
          </a:p>
          <a:p>
            <a:pPr marL="800100" lvl="2" indent="0">
              <a:buNone/>
            </a:pPr>
            <a:r>
              <a:rPr lang="en-US" dirty="0">
                <a:latin typeface="Consolas" panose="020B0609020204030204" pitchFamily="49" charset="0"/>
              </a:rPr>
              <a:t>int main() {</a:t>
            </a:r>
          </a:p>
          <a:p>
            <a:pPr marL="800100" lvl="2" indent="0">
              <a:buNone/>
            </a:pPr>
            <a:r>
              <a:rPr lang="en-US" dirty="0">
                <a:latin typeface="Consolas" panose="020B0609020204030204" pitchFamily="49" charset="0"/>
              </a:rPr>
              <a:t>    G *</a:t>
            </a:r>
            <a:r>
              <a:rPr lang="en-US" dirty="0" err="1">
                <a:latin typeface="Consolas" panose="020B0609020204030204" pitchFamily="49" charset="0"/>
              </a:rPr>
              <a:t>a_items</a:t>
            </a:r>
            <a:r>
              <a:rPr lang="en-US" dirty="0">
                <a:latin typeface="Consolas" panose="020B0609020204030204" pitchFamily="49" charset="0"/>
              </a:rPr>
              <a:t>{ new G[3]{ {101}, {102}, {103} }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a:t>
            </a:r>
            <a:r>
              <a:rPr lang="en-US" b="1" dirty="0">
                <a:solidFill>
                  <a:srgbClr val="FF0000"/>
                </a:solidFill>
                <a:latin typeface="Consolas" panose="020B0609020204030204" pitchFamily="49" charset="0"/>
              </a:rPr>
              <a:t>delete </a:t>
            </a:r>
            <a:r>
              <a:rPr lang="en-US" b="1" dirty="0" err="1">
                <a:solidFill>
                  <a:srgbClr val="FF0000"/>
                </a:solidFill>
                <a:latin typeface="Consolas" panose="020B0609020204030204" pitchFamily="49" charset="0"/>
              </a:rPr>
              <a:t>a_items</a:t>
            </a:r>
            <a:r>
              <a:rPr lang="en-US" b="1" dirty="0">
                <a:solidFill>
                  <a:srgbClr val="FF0000"/>
                </a:solidFill>
                <a:latin typeface="Consolas" panose="020B0609020204030204" pitchFamily="49" charset="0"/>
              </a:rPr>
              <a:t>;</a:t>
            </a:r>
          </a:p>
          <a:p>
            <a:pPr marL="800100" lvl="2" indent="0">
              <a:buNone/>
            </a:pPr>
            <a:r>
              <a:rPr lang="en-US" dirty="0">
                <a:latin typeface="Consolas" panose="020B0609020204030204" pitchFamily="49" charset="0"/>
              </a:rPr>
              <a:t>    </a:t>
            </a:r>
            <a:r>
              <a:rPr lang="en-US" dirty="0" err="1">
                <a:latin typeface="Consolas" panose="020B0609020204030204" pitchFamily="49" charset="0"/>
              </a:rPr>
              <a:t>a_items</a:t>
            </a:r>
            <a:r>
              <a:rPr lang="en-US" dirty="0">
                <a:latin typeface="Consolas" panose="020B0609020204030204" pitchFamily="49" charset="0"/>
              </a:rPr>
              <a:t> = </a:t>
            </a:r>
            <a:r>
              <a:rPr lang="en-US" dirty="0" err="1">
                <a:latin typeface="Consolas" panose="020B0609020204030204" pitchFamily="49" charset="0"/>
              </a:rPr>
              <a:t>nullptr</a:t>
            </a:r>
            <a:r>
              <a:rPr lang="en-US" dirty="0">
                <a:latin typeface="Consolas" panose="020B0609020204030204" pitchFamily="49" charset="0"/>
              </a:rPr>
              <a:t>;</a:t>
            </a:r>
          </a:p>
          <a:p>
            <a:pPr marL="800100" lvl="2" indent="0">
              <a:buNone/>
            </a:pPr>
            <a:endParaRPr lang="en-US" b="1"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r>
              <a:rPr lang="en-US" dirty="0"/>
              <a:t> </a:t>
            </a:r>
          </a:p>
        </p:txBody>
      </p:sp>
      <p:sp>
        <p:nvSpPr>
          <p:cNvPr id="7" name="TextBox 6">
            <a:extLst>
              <a:ext uri="{FF2B5EF4-FFF2-40B4-BE49-F238E27FC236}">
                <a16:creationId xmlns:a16="http://schemas.microsoft.com/office/drawing/2014/main" id="{D89B57F1-87FE-4AB2-9FD2-87C580C1BF7B}"/>
              </a:ext>
            </a:extLst>
          </p:cNvPr>
          <p:cNvSpPr txBox="1"/>
          <p:nvPr/>
        </p:nvSpPr>
        <p:spPr>
          <a:xfrm>
            <a:off x="5436096" y="4426803"/>
            <a:ext cx="2337499" cy="1754326"/>
          </a:xfrm>
          <a:prstGeom prst="rect">
            <a:avLst/>
          </a:prstGeom>
          <a:noFill/>
        </p:spPr>
        <p:txBody>
          <a:bodyPr wrap="none" rtlCol="0">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Calling ~G()</a:t>
            </a:r>
          </a:p>
          <a:p>
            <a:endParaRPr lang="en-US" dirty="0">
              <a:solidFill>
                <a:srgbClr val="0070C0"/>
              </a:solidFill>
              <a:latin typeface="Consolas" panose="020B0609020204030204" pitchFamily="49" charset="0"/>
            </a:endParaRPr>
          </a:p>
        </p:txBody>
      </p:sp>
      <p:sp>
        <p:nvSpPr>
          <p:cNvPr id="11" name="Rectangle: Rounded Corners 10">
            <a:extLst>
              <a:ext uri="{FF2B5EF4-FFF2-40B4-BE49-F238E27FC236}">
                <a16:creationId xmlns:a16="http://schemas.microsoft.com/office/drawing/2014/main" id="{DFEE6861-F21E-46DD-97F1-58716ED68133}"/>
              </a:ext>
            </a:extLst>
          </p:cNvPr>
          <p:cNvSpPr/>
          <p:nvPr/>
        </p:nvSpPr>
        <p:spPr>
          <a:xfrm>
            <a:off x="1763688" y="2957675"/>
            <a:ext cx="2016224" cy="32730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8282CA6D-ADF7-49B5-B767-B99AE9DE317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43848036"/>
      </p:ext>
    </p:extLst>
  </p:cSld>
  <p:clrMapOvr>
    <a:masterClrMapping/>
  </p:clrMapOvr>
  <mc:AlternateContent xmlns:mc="http://schemas.openxmlformats.org/markup-compatibility/2006">
    <mc:Choice xmlns:p14="http://schemas.microsoft.com/office/powerpoint/2010/main" Requires="p14">
      <p:transition spd="slow" p14:dur="2000" advTm="64133"/>
    </mc:Choice>
    <mc:Fallback>
      <p:transition spd="slow" advTm="6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Review how arrays of int are initialized</a:t>
            </a:r>
          </a:p>
          <a:p>
            <a:pPr lvl="1"/>
            <a:r>
              <a:rPr lang="en-CA" dirty="0"/>
              <a:t>Look at how to initialize an array of objects</a:t>
            </a:r>
          </a:p>
          <a:p>
            <a:pPr lvl="1"/>
            <a:r>
              <a:rPr lang="en-US" dirty="0"/>
              <a:t>Look at when the constructor and destructor are called</a:t>
            </a:r>
          </a:p>
          <a:p>
            <a:pPr lvl="1"/>
            <a:r>
              <a:rPr lang="en-US" dirty="0"/>
              <a:t>See how to dynamically allocate an instance of a class</a:t>
            </a:r>
          </a:p>
          <a:p>
            <a:pPr lvl="2"/>
            <a:r>
              <a:rPr lang="en-US" dirty="0"/>
              <a:t>Understanding when the constructor and destructor are called</a:t>
            </a:r>
          </a:p>
          <a:p>
            <a:pPr lvl="1"/>
            <a:r>
              <a:rPr lang="en-US" dirty="0"/>
              <a:t>See how to dynamically allocate an array of instances of a class</a:t>
            </a:r>
          </a:p>
          <a:p>
            <a:pPr lvl="1"/>
            <a:r>
              <a:rPr lang="en-US" dirty="0"/>
              <a:t>Learn to call member functions and access member variables on pointers to objects with the </a:t>
            </a:r>
            <a:r>
              <a:rPr lang="en-US" dirty="0">
                <a:latin typeface="Consolas" panose="020B0609020204030204" pitchFamily="49" charset="0"/>
              </a:rPr>
              <a:t>-&gt;</a:t>
            </a:r>
            <a:r>
              <a:rPr lang="en-US" dirty="0"/>
              <a:t> operator</a:t>
            </a:r>
          </a:p>
          <a:p>
            <a:pPr lvl="1"/>
            <a:r>
              <a:rPr lang="en-US" dirty="0"/>
              <a:t>Learn some basic subtleties of pointers and objects</a:t>
            </a:r>
          </a:p>
          <a:p>
            <a:pPr marL="457200" lvl="1" indent="0">
              <a:buNone/>
            </a:pPr>
            <a:endParaRPr lang="en-US" dirty="0"/>
          </a:p>
        </p:txBody>
      </p:sp>
      <p:pic>
        <p:nvPicPr>
          <p:cNvPr id="7" name="Audio 6">
            <a:hlinkClick r:id="" action="ppaction://media"/>
            <a:extLst>
              <a:ext uri="{FF2B5EF4-FFF2-40B4-BE49-F238E27FC236}">
                <a16:creationId xmlns:a16="http://schemas.microsoft.com/office/drawing/2014/main" id="{97CCF4E6-E329-46BD-8127-FC0F27C28B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45401"/>
    </mc:Choice>
    <mc:Fallback>
      <p:transition spd="slow" advTm="45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ACDF-472C-4B3E-ADA0-544741276870}"/>
              </a:ext>
            </a:extLst>
          </p:cNvPr>
          <p:cNvSpPr>
            <a:spLocks noGrp="1"/>
          </p:cNvSpPr>
          <p:nvPr>
            <p:ph type="title"/>
          </p:nvPr>
        </p:nvSpPr>
        <p:spPr/>
        <p:txBody>
          <a:bodyPr/>
          <a:lstStyle/>
          <a:p>
            <a:r>
              <a:rPr lang="en-US" dirty="0"/>
              <a:t>Accessing member variables and functions</a:t>
            </a:r>
          </a:p>
        </p:txBody>
      </p:sp>
      <p:sp>
        <p:nvSpPr>
          <p:cNvPr id="3" name="Content Placeholder 2">
            <a:extLst>
              <a:ext uri="{FF2B5EF4-FFF2-40B4-BE49-F238E27FC236}">
                <a16:creationId xmlns:a16="http://schemas.microsoft.com/office/drawing/2014/main" id="{3351ACD5-A9C2-4DCD-AF77-FE1A5183683F}"/>
              </a:ext>
            </a:extLst>
          </p:cNvPr>
          <p:cNvSpPr>
            <a:spLocks noGrp="1"/>
          </p:cNvSpPr>
          <p:nvPr>
            <p:ph idx="1"/>
          </p:nvPr>
        </p:nvSpPr>
        <p:spPr/>
        <p:txBody>
          <a:bodyPr/>
          <a:lstStyle/>
          <a:p>
            <a:r>
              <a:rPr lang="en-US" dirty="0"/>
              <a:t>To access a member variable or function</a:t>
            </a:r>
            <a:br>
              <a:rPr lang="en-US" dirty="0"/>
            </a:br>
            <a:r>
              <a:rPr lang="en-US" dirty="0"/>
              <a:t>on a pointer to an instance of a class,</a:t>
            </a:r>
            <a:br>
              <a:rPr lang="en-US" dirty="0"/>
            </a:br>
            <a:r>
              <a:rPr lang="en-US" dirty="0"/>
              <a:t>	you use </a:t>
            </a:r>
            <a:r>
              <a:rPr lang="en-US" dirty="0">
                <a:latin typeface="Consolas" panose="020B0609020204030204" pitchFamily="49" charset="0"/>
              </a:rPr>
              <a:t>-&gt;</a:t>
            </a:r>
            <a:r>
              <a:rPr lang="en-US" dirty="0"/>
              <a:t> and not </a:t>
            </a:r>
            <a:r>
              <a:rPr lang="en-US" dirty="0">
                <a:latin typeface="Consolas" panose="020B0609020204030204" pitchFamily="49" charset="0"/>
              </a:rPr>
              <a:t>.</a:t>
            </a:r>
          </a:p>
          <a:p>
            <a:pPr marL="400050" lvl="1" indent="0">
              <a:buNone/>
            </a:pPr>
            <a:endParaRPr lang="en-US" sz="1800" dirty="0">
              <a:latin typeface="Consolas" panose="020B0609020204030204" pitchFamily="49" charset="0"/>
            </a:endParaRPr>
          </a:p>
          <a:p>
            <a:pPr marL="400050" lvl="1" indent="0">
              <a:buNone/>
            </a:pPr>
            <a:r>
              <a:rPr lang="en-US" sz="1800" dirty="0">
                <a:latin typeface="Consolas" panose="020B0609020204030204" pitchFamily="49" charset="0"/>
              </a:rPr>
              <a:t>int main() {</a:t>
            </a:r>
          </a:p>
          <a:p>
            <a:pPr marL="400050" lvl="1" indent="0">
              <a:buNone/>
            </a:pPr>
            <a:r>
              <a:rPr lang="en-US" sz="1800" dirty="0">
                <a:latin typeface="Consolas" panose="020B0609020204030204" pitchFamily="49" charset="0"/>
              </a:rPr>
              <a:t>    G item{ 42 };</a:t>
            </a:r>
          </a:p>
          <a:p>
            <a:pPr marL="400050" lvl="1" indent="0">
              <a:buNone/>
            </a:pPr>
            <a:r>
              <a:rPr lang="en-US" sz="1800" dirty="0">
                <a:latin typeface="Consolas" panose="020B0609020204030204" pitchFamily="49" charset="0"/>
              </a:rPr>
              <a:t>    G *</a:t>
            </a:r>
            <a:r>
              <a:rPr lang="en-US" sz="1800" dirty="0" err="1">
                <a:latin typeface="Consolas" panose="020B0609020204030204" pitchFamily="49" charset="0"/>
              </a:rPr>
              <a:t>p_item</a:t>
            </a:r>
            <a:r>
              <a:rPr lang="en-US" sz="1800" dirty="0">
                <a:latin typeface="Consolas" panose="020B0609020204030204" pitchFamily="49" charset="0"/>
              </a:rPr>
              <a:t>{ new G{91} };</a:t>
            </a:r>
          </a:p>
          <a:p>
            <a:pPr marL="400050" lvl="1" indent="0">
              <a:buNone/>
            </a:pPr>
            <a:br>
              <a:rPr lang="en-US" sz="1800" dirty="0">
                <a:latin typeface="Consolas" panose="020B0609020204030204" pitchFamily="49" charset="0"/>
              </a:rPr>
            </a:br>
            <a:r>
              <a:rPr lang="en-US" sz="1800" dirty="0">
                <a:latin typeface="Consolas" panose="020B0609020204030204" pitchFamily="49" charset="0"/>
              </a:rPr>
              <a:t>    std::</a:t>
            </a:r>
            <a:r>
              <a:rPr lang="en-US" sz="1800" dirty="0" err="1">
                <a:latin typeface="Consolas" panose="020B0609020204030204" pitchFamily="49" charset="0"/>
              </a:rPr>
              <a:t>cout</a:t>
            </a:r>
            <a:r>
              <a:rPr lang="en-US" sz="1800" dirty="0">
                <a:latin typeface="Consolas" panose="020B0609020204030204" pitchFamily="49" charset="0"/>
              </a:rPr>
              <a:t> &lt;&lt;   </a:t>
            </a:r>
            <a:r>
              <a:rPr lang="en-US" sz="1800" dirty="0" err="1">
                <a:latin typeface="Consolas" panose="020B0609020204030204" pitchFamily="49" charset="0"/>
              </a:rPr>
              <a:t>item.retrieve</a:t>
            </a:r>
            <a:r>
              <a:rPr lang="en-US" sz="1800" dirty="0">
                <a:latin typeface="Consolas" panose="020B0609020204030204" pitchFamily="49" charset="0"/>
              </a:rPr>
              <a:t>() &lt;&lt; std::</a:t>
            </a:r>
            <a:r>
              <a:rPr lang="en-US" sz="1800" dirty="0" err="1">
                <a:latin typeface="Consolas" panose="020B0609020204030204" pitchFamily="49" charset="0"/>
              </a:rPr>
              <a:t>endl</a:t>
            </a:r>
            <a:r>
              <a:rPr lang="en-US" sz="1800" dirty="0">
                <a:latin typeface="Consolas" panose="020B0609020204030204" pitchFamily="49" charset="0"/>
              </a:rPr>
              <a:t>;</a:t>
            </a:r>
          </a:p>
          <a:p>
            <a:pPr marL="400050" lvl="1" indent="0">
              <a:buNone/>
            </a:pPr>
            <a:r>
              <a:rPr lang="en-US" sz="1800" dirty="0">
                <a:latin typeface="Consolas" panose="020B0609020204030204" pitchFamily="49" charset="0"/>
              </a:rPr>
              <a:t>    std::</a:t>
            </a:r>
            <a:r>
              <a:rPr lang="en-US" sz="1800" dirty="0" err="1">
                <a:latin typeface="Consolas" panose="020B0609020204030204" pitchFamily="49" charset="0"/>
              </a:rPr>
              <a:t>cout</a:t>
            </a:r>
            <a:r>
              <a:rPr lang="en-US" sz="1800" dirty="0">
                <a:latin typeface="Consolas" panose="020B0609020204030204" pitchFamily="49" charset="0"/>
              </a:rPr>
              <a:t> &lt;&lt; </a:t>
            </a:r>
            <a:r>
              <a:rPr lang="en-US" sz="1800" dirty="0" err="1">
                <a:latin typeface="Consolas" panose="020B0609020204030204" pitchFamily="49" charset="0"/>
              </a:rPr>
              <a:t>p_item</a:t>
            </a:r>
            <a:r>
              <a:rPr lang="en-US" sz="1800" dirty="0">
                <a:latin typeface="Consolas" panose="020B0609020204030204" pitchFamily="49" charset="0"/>
              </a:rPr>
              <a:t>-&gt;retrieve() &lt;&lt; std::</a:t>
            </a:r>
            <a:r>
              <a:rPr lang="en-US" sz="1800" dirty="0" err="1">
                <a:latin typeface="Consolas" panose="020B0609020204030204" pitchFamily="49" charset="0"/>
              </a:rPr>
              <a:t>endl</a:t>
            </a:r>
            <a:r>
              <a:rPr lang="en-US" sz="1800" dirty="0">
                <a:latin typeface="Consolas" panose="020B0609020204030204" pitchFamily="49" charset="0"/>
              </a:rPr>
              <a:t>;</a:t>
            </a:r>
            <a:br>
              <a:rPr lang="en-US" sz="1800" dirty="0">
                <a:latin typeface="Consolas" panose="020B0609020204030204" pitchFamily="49" charset="0"/>
              </a:rPr>
            </a:br>
            <a:endParaRPr lang="en-US" sz="1800" dirty="0">
              <a:latin typeface="Consolas" panose="020B0609020204030204" pitchFamily="49" charset="0"/>
            </a:endParaRPr>
          </a:p>
          <a:p>
            <a:pPr marL="400050" lvl="1" indent="0">
              <a:buNone/>
            </a:pPr>
            <a:r>
              <a:rPr lang="en-US" sz="1800" dirty="0">
                <a:latin typeface="Consolas" panose="020B0609020204030204" pitchFamily="49" charset="0"/>
              </a:rPr>
              <a:t>    delete </a:t>
            </a:r>
            <a:r>
              <a:rPr lang="en-US" sz="1800" dirty="0" err="1">
                <a:latin typeface="Consolas" panose="020B0609020204030204" pitchFamily="49" charset="0"/>
              </a:rPr>
              <a:t>p_item</a:t>
            </a:r>
            <a:r>
              <a:rPr lang="en-US" sz="1800" dirty="0">
                <a:latin typeface="Consolas" panose="020B0609020204030204" pitchFamily="49" charset="0"/>
              </a:rPr>
              <a:t>;</a:t>
            </a:r>
          </a:p>
          <a:p>
            <a:pPr marL="400050" lvl="1" indent="0">
              <a:buNone/>
            </a:pPr>
            <a:r>
              <a:rPr lang="en-US" sz="1800" dirty="0">
                <a:latin typeface="Consolas" panose="020B0609020204030204" pitchFamily="49" charset="0"/>
              </a:rPr>
              <a:t>    </a:t>
            </a:r>
            <a:r>
              <a:rPr lang="en-US" sz="1800" dirty="0" err="1">
                <a:latin typeface="Consolas" panose="020B0609020204030204" pitchFamily="49" charset="0"/>
              </a:rPr>
              <a:t>p_item</a:t>
            </a:r>
            <a:r>
              <a:rPr lang="en-US" sz="1800" dirty="0">
                <a:latin typeface="Consolas" panose="020B0609020204030204" pitchFamily="49" charset="0"/>
              </a:rPr>
              <a:t> = </a:t>
            </a:r>
            <a:r>
              <a:rPr lang="en-US" sz="1800" dirty="0" err="1">
                <a:latin typeface="Consolas" panose="020B0609020204030204" pitchFamily="49" charset="0"/>
              </a:rPr>
              <a:t>nullptr</a:t>
            </a:r>
            <a:r>
              <a:rPr lang="en-US" sz="1800" dirty="0">
                <a:latin typeface="Consolas" panose="020B0609020204030204" pitchFamily="49" charset="0"/>
              </a:rPr>
              <a:t>;</a:t>
            </a:r>
          </a:p>
          <a:p>
            <a:pPr marL="400050" lvl="1" indent="0">
              <a:buNone/>
            </a:pPr>
            <a:endParaRPr lang="en-US" sz="1800" dirty="0">
              <a:latin typeface="Consolas" panose="020B0609020204030204" pitchFamily="49" charset="0"/>
            </a:endParaRPr>
          </a:p>
          <a:p>
            <a:pPr marL="400050" lvl="1" indent="0">
              <a:buNone/>
            </a:pPr>
            <a:r>
              <a:rPr lang="en-US" sz="1800" dirty="0">
                <a:latin typeface="Consolas" panose="020B0609020204030204" pitchFamily="49" charset="0"/>
              </a:rPr>
              <a:t>    return 0;</a:t>
            </a:r>
          </a:p>
          <a:p>
            <a:pPr marL="400050" lvl="1" indent="0">
              <a:buNone/>
            </a:pPr>
            <a:r>
              <a:rPr lang="en-US" sz="1800" dirty="0">
                <a:latin typeface="Consolas" panose="020B0609020204030204" pitchFamily="49" charset="0"/>
              </a:rPr>
              <a:t>}</a:t>
            </a:r>
            <a:r>
              <a:rPr lang="en-US" sz="1800" dirty="0"/>
              <a:t> </a:t>
            </a:r>
          </a:p>
        </p:txBody>
      </p:sp>
      <p:sp>
        <p:nvSpPr>
          <p:cNvPr id="5" name="TextBox 4">
            <a:extLst>
              <a:ext uri="{FF2B5EF4-FFF2-40B4-BE49-F238E27FC236}">
                <a16:creationId xmlns:a16="http://schemas.microsoft.com/office/drawing/2014/main" id="{B142939E-0C6F-4F42-8143-C4ABE25E52B3}"/>
              </a:ext>
            </a:extLst>
          </p:cNvPr>
          <p:cNvSpPr txBox="1"/>
          <p:nvPr/>
        </p:nvSpPr>
        <p:spPr>
          <a:xfrm>
            <a:off x="5462736" y="1417638"/>
            <a:ext cx="3744416" cy="2554545"/>
          </a:xfrm>
          <a:prstGeom prst="rect">
            <a:avLst/>
          </a:prstGeom>
          <a:noFill/>
        </p:spPr>
        <p:txBody>
          <a:bodyPr wrap="square">
            <a:spAutoFit/>
          </a:bodyPr>
          <a:lstStyle/>
          <a:p>
            <a:pPr indent="-57150"/>
            <a:r>
              <a:rPr lang="en-US" sz="1600" dirty="0">
                <a:solidFill>
                  <a:srgbClr val="0070C0"/>
                </a:solidFill>
                <a:latin typeface="Consolas" panose="020B0609020204030204" pitchFamily="49" charset="0"/>
              </a:rPr>
              <a:t>class G {</a:t>
            </a:r>
          </a:p>
          <a:p>
            <a:pPr indent="-57150"/>
            <a:r>
              <a:rPr lang="en-US" sz="1600" dirty="0">
                <a:solidFill>
                  <a:srgbClr val="0070C0"/>
                </a:solidFill>
                <a:latin typeface="Consolas" panose="020B0609020204030204" pitchFamily="49" charset="0"/>
              </a:rPr>
              <a:t>    public:</a:t>
            </a:r>
          </a:p>
          <a:p>
            <a:pPr indent="-57150"/>
            <a:r>
              <a:rPr lang="en-US" sz="1600" dirty="0">
                <a:solidFill>
                  <a:srgbClr val="0070C0"/>
                </a:solidFill>
                <a:latin typeface="Consolas" panose="020B0609020204030204" pitchFamily="49" charset="0"/>
              </a:rPr>
              <a:t>        G( int n );</a:t>
            </a:r>
          </a:p>
          <a:p>
            <a:pPr indent="-57150"/>
            <a:r>
              <a:rPr lang="en-US" sz="1600" dirty="0">
                <a:solidFill>
                  <a:srgbClr val="0070C0"/>
                </a:solidFill>
                <a:latin typeface="Consolas" panose="020B0609020204030204" pitchFamily="49" charset="0"/>
              </a:rPr>
              <a:t>        G( G const &amp;original );</a:t>
            </a:r>
          </a:p>
          <a:p>
            <a:pPr indent="-57150"/>
            <a:r>
              <a:rPr lang="en-US" sz="1600" dirty="0">
                <a:solidFill>
                  <a:srgbClr val="0070C0"/>
                </a:solidFill>
                <a:latin typeface="Consolas" panose="020B0609020204030204" pitchFamily="49" charset="0"/>
              </a:rPr>
              <a:t>       ~G();</a:t>
            </a:r>
          </a:p>
          <a:p>
            <a:pPr indent="-57150"/>
            <a:endParaRPr lang="en-US" sz="1600" dirty="0">
              <a:solidFill>
                <a:srgbClr val="0070C0"/>
              </a:solidFill>
              <a:latin typeface="Consolas" panose="020B0609020204030204" pitchFamily="49" charset="0"/>
            </a:endParaRPr>
          </a:p>
          <a:p>
            <a:pPr indent="-57150"/>
            <a:r>
              <a:rPr lang="en-US" sz="1600" dirty="0">
                <a:solidFill>
                  <a:srgbClr val="0070C0"/>
                </a:solidFill>
                <a:latin typeface="Consolas" panose="020B0609020204030204" pitchFamily="49" charset="0"/>
              </a:rPr>
              <a:t>        int retrieve() const;</a:t>
            </a:r>
          </a:p>
          <a:p>
            <a:pPr indent="-57150"/>
            <a:r>
              <a:rPr lang="en-US" sz="1600" dirty="0">
                <a:solidFill>
                  <a:srgbClr val="0070C0"/>
                </a:solidFill>
                <a:latin typeface="Consolas" panose="020B0609020204030204" pitchFamily="49" charset="0"/>
              </a:rPr>
              <a:t>    private:</a:t>
            </a:r>
          </a:p>
          <a:p>
            <a:pPr indent="-57150"/>
            <a:r>
              <a:rPr lang="en-US" sz="1600" dirty="0">
                <a:solidFill>
                  <a:srgbClr val="0070C0"/>
                </a:solidFill>
                <a:latin typeface="Consolas" panose="020B0609020204030204" pitchFamily="49" charset="0"/>
              </a:rPr>
              <a:t>        int value_;</a:t>
            </a:r>
          </a:p>
          <a:p>
            <a:pPr indent="-57150"/>
            <a:r>
              <a:rPr lang="en-US" sz="1600" dirty="0">
                <a:solidFill>
                  <a:srgbClr val="0070C0"/>
                </a:solidFill>
                <a:latin typeface="Consolas" panose="020B0609020204030204" pitchFamily="49" charset="0"/>
              </a:rPr>
              <a:t>};</a:t>
            </a:r>
          </a:p>
        </p:txBody>
      </p:sp>
      <p:sp>
        <p:nvSpPr>
          <p:cNvPr id="4" name="TextBox 3">
            <a:extLst>
              <a:ext uri="{FF2B5EF4-FFF2-40B4-BE49-F238E27FC236}">
                <a16:creationId xmlns:a16="http://schemas.microsoft.com/office/drawing/2014/main" id="{673DFF54-C16A-463A-9CD4-68D6176C999B}"/>
              </a:ext>
            </a:extLst>
          </p:cNvPr>
          <p:cNvSpPr txBox="1"/>
          <p:nvPr/>
        </p:nvSpPr>
        <p:spPr>
          <a:xfrm>
            <a:off x="5364088" y="4782051"/>
            <a:ext cx="2520280" cy="2031325"/>
          </a:xfrm>
          <a:prstGeom prst="rect">
            <a:avLst/>
          </a:prstGeom>
          <a:noFill/>
        </p:spPr>
        <p:txBody>
          <a:bodyPr wrap="square" rtlCol="0">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42</a:t>
            </a:r>
          </a:p>
          <a:p>
            <a:r>
              <a:rPr lang="en-US" dirty="0">
                <a:solidFill>
                  <a:srgbClr val="0070C0"/>
                </a:solidFill>
                <a:latin typeface="Consolas" panose="020B0609020204030204" pitchFamily="49" charset="0"/>
              </a:rPr>
              <a:t>   91</a:t>
            </a:r>
          </a:p>
          <a:p>
            <a:r>
              <a:rPr lang="en-US" dirty="0">
                <a:solidFill>
                  <a:srgbClr val="0070C0"/>
                </a:solidFill>
                <a:latin typeface="Consolas" panose="020B0609020204030204" pitchFamily="49" charset="0"/>
              </a:rPr>
              <a:t>   Calling ~G()</a:t>
            </a:r>
          </a:p>
          <a:p>
            <a:r>
              <a:rPr lang="en-US" dirty="0">
                <a:solidFill>
                  <a:srgbClr val="0070C0"/>
                </a:solidFill>
                <a:latin typeface="Consolas" panose="020B0609020204030204" pitchFamily="49" charset="0"/>
              </a:rPr>
              <a:t>   Calling ~G()</a:t>
            </a:r>
          </a:p>
        </p:txBody>
      </p:sp>
      <p:pic>
        <p:nvPicPr>
          <p:cNvPr id="13" name="Audio 12">
            <a:hlinkClick r:id="" action="ppaction://media"/>
            <a:extLst>
              <a:ext uri="{FF2B5EF4-FFF2-40B4-BE49-F238E27FC236}">
                <a16:creationId xmlns:a16="http://schemas.microsoft.com/office/drawing/2014/main" id="{94F4DCC7-CCB1-4D60-BC19-48337B897E2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06171417"/>
      </p:ext>
    </p:extLst>
  </p:cSld>
  <p:clrMapOvr>
    <a:masterClrMapping/>
  </p:clrMapOvr>
  <mc:AlternateContent xmlns:mc="http://schemas.openxmlformats.org/markup-compatibility/2006">
    <mc:Choice xmlns:p14="http://schemas.microsoft.com/office/powerpoint/2010/main" Requires="p14">
      <p:transition spd="slow" p14:dur="2000" advTm="153446"/>
    </mc:Choice>
    <mc:Fallback>
      <p:transition spd="slow" advTm="15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3"/>
                </p:tgtEl>
              </p:cMediaNode>
            </p:audio>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ACDF-472C-4B3E-ADA0-544741276870}"/>
              </a:ext>
            </a:extLst>
          </p:cNvPr>
          <p:cNvSpPr>
            <a:spLocks noGrp="1"/>
          </p:cNvSpPr>
          <p:nvPr>
            <p:ph type="title"/>
          </p:nvPr>
        </p:nvSpPr>
        <p:spPr/>
        <p:txBody>
          <a:bodyPr/>
          <a:lstStyle/>
          <a:p>
            <a:r>
              <a:rPr lang="en-US" dirty="0"/>
              <a:t>Dynamically allocated memory</a:t>
            </a:r>
          </a:p>
        </p:txBody>
      </p:sp>
      <p:sp>
        <p:nvSpPr>
          <p:cNvPr id="3" name="Content Placeholder 2">
            <a:extLst>
              <a:ext uri="{FF2B5EF4-FFF2-40B4-BE49-F238E27FC236}">
                <a16:creationId xmlns:a16="http://schemas.microsoft.com/office/drawing/2014/main" id="{3351ACD5-A9C2-4DCD-AF77-FE1A5183683F}"/>
              </a:ext>
            </a:extLst>
          </p:cNvPr>
          <p:cNvSpPr>
            <a:spLocks noGrp="1"/>
          </p:cNvSpPr>
          <p:nvPr>
            <p:ph idx="1"/>
          </p:nvPr>
        </p:nvSpPr>
        <p:spPr/>
        <p:txBody>
          <a:bodyPr/>
          <a:lstStyle/>
          <a:p>
            <a:r>
              <a:rPr lang="en-US" dirty="0"/>
              <a:t>Recall that with a dynamically allocated array of integers,</a:t>
            </a:r>
            <a:br>
              <a:rPr lang="en-US" dirty="0"/>
            </a:br>
            <a:r>
              <a:rPr lang="en-US" dirty="0"/>
              <a:t>	the indexing operator already gives us the </a:t>
            </a:r>
            <a:r>
              <a:rPr lang="en-US" i="1" dirty="0"/>
              <a:t>k</a:t>
            </a:r>
            <a:r>
              <a:rPr lang="en-US" baseline="30000" dirty="0"/>
              <a:t>th</a:t>
            </a:r>
            <a:r>
              <a:rPr lang="en-US" dirty="0"/>
              <a:t> entry</a:t>
            </a:r>
            <a:endParaRPr lang="en-US" dirty="0">
              <a:latin typeface="Consolas" panose="020B0609020204030204" pitchFamily="49" charset="0"/>
            </a:endParaRPr>
          </a:p>
          <a:p>
            <a:pPr marL="800100" lvl="2" indent="0">
              <a:buNone/>
            </a:pPr>
            <a:r>
              <a:rPr lang="en-US" dirty="0">
                <a:latin typeface="Consolas" panose="020B0609020204030204" pitchFamily="49" charset="0"/>
              </a:rPr>
              <a:t>int main() {</a:t>
            </a:r>
          </a:p>
          <a:p>
            <a:pPr marL="800100" lvl="2" indent="0">
              <a:buNone/>
            </a:pPr>
            <a:r>
              <a:rPr lang="en-US" dirty="0">
                <a:latin typeface="Consolas" panose="020B0609020204030204" pitchFamily="49" charset="0"/>
              </a:rPr>
              <a:t>    int *</a:t>
            </a:r>
            <a:r>
              <a:rPr lang="en-US" dirty="0" err="1">
                <a:latin typeface="Consolas" panose="020B0609020204030204" pitchFamily="49" charset="0"/>
              </a:rPr>
              <a:t>a_items</a:t>
            </a:r>
            <a:r>
              <a:rPr lang="en-US" dirty="0">
                <a:latin typeface="Consolas" panose="020B0609020204030204" pitchFamily="49" charset="0"/>
              </a:rPr>
              <a:t>{ new int[3]{ 101, 102, 103 } };</a:t>
            </a:r>
          </a:p>
          <a:p>
            <a:pPr marL="800100" lvl="2" indent="0">
              <a:buNone/>
            </a:pPr>
            <a:br>
              <a:rPr lang="en-US" dirty="0">
                <a:latin typeface="Consolas" panose="020B0609020204030204" pitchFamily="49" charset="0"/>
              </a:rPr>
            </a:br>
            <a:r>
              <a:rPr lang="en-US" dirty="0">
                <a:latin typeface="Consolas" panose="020B0609020204030204" pitchFamily="49" charset="0"/>
              </a:rPr>
              <a:t>    for ( std::</a:t>
            </a:r>
            <a:r>
              <a:rPr lang="en-US" dirty="0" err="1">
                <a:latin typeface="Consolas" panose="020B0609020204030204" pitchFamily="49" charset="0"/>
              </a:rPr>
              <a:t>size_t</a:t>
            </a:r>
            <a:r>
              <a:rPr lang="en-US" dirty="0">
                <a:latin typeface="Consolas" panose="020B0609020204030204" pitchFamily="49" charset="0"/>
              </a:rPr>
              <a:t> k{0}; k &lt; 3; ++k ) {</a:t>
            </a:r>
          </a:p>
          <a:p>
            <a:pPr marL="8001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a_items</a:t>
            </a:r>
            <a:r>
              <a:rPr lang="en-US" dirty="0">
                <a:latin typeface="Consolas" panose="020B0609020204030204" pitchFamily="49" charset="0"/>
              </a:rPr>
              <a:t>[k] &lt;&lt; std::</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r>
              <a:rPr lang="en-US" dirty="0">
                <a:latin typeface="Consolas" panose="020B0609020204030204" pitchFamily="49" charset="0"/>
              </a:rPr>
              <a:t>    }</a:t>
            </a:r>
            <a:br>
              <a:rPr lang="en-US" dirty="0">
                <a:latin typeface="Consolas" panose="020B0609020204030204" pitchFamily="49" charset="0"/>
              </a:rPr>
            </a:br>
            <a:endParaRPr lang="en-US" dirty="0">
              <a:latin typeface="Consolas" panose="020B0609020204030204" pitchFamily="49" charset="0"/>
            </a:endParaRPr>
          </a:p>
          <a:p>
            <a:pPr marL="800100" lvl="2" indent="0">
              <a:buNone/>
            </a:pPr>
            <a:r>
              <a:rPr lang="en-US" dirty="0">
                <a:latin typeface="Consolas" panose="020B0609020204030204" pitchFamily="49" charset="0"/>
              </a:rPr>
              <a:t>    delete[] </a:t>
            </a:r>
            <a:r>
              <a:rPr lang="en-US" dirty="0" err="1">
                <a:latin typeface="Consolas" panose="020B0609020204030204" pitchFamily="49" charset="0"/>
              </a:rPr>
              <a:t>a_items</a:t>
            </a:r>
            <a:r>
              <a:rPr lang="en-US" dirty="0">
                <a:latin typeface="Consolas" panose="020B0609020204030204" pitchFamily="49" charset="0"/>
              </a:rPr>
              <a:t>;</a:t>
            </a:r>
          </a:p>
          <a:p>
            <a:pPr marL="800100" lvl="2" indent="0">
              <a:buNone/>
            </a:pPr>
            <a:r>
              <a:rPr lang="en-US" dirty="0">
                <a:latin typeface="Consolas" panose="020B0609020204030204" pitchFamily="49" charset="0"/>
              </a:rPr>
              <a:t>    </a:t>
            </a:r>
            <a:r>
              <a:rPr lang="en-US" dirty="0" err="1">
                <a:latin typeface="Consolas" panose="020B0609020204030204" pitchFamily="49" charset="0"/>
              </a:rPr>
              <a:t>a_items</a:t>
            </a:r>
            <a:r>
              <a:rPr lang="en-US" dirty="0">
                <a:latin typeface="Consolas" panose="020B0609020204030204" pitchFamily="49" charset="0"/>
              </a:rPr>
              <a:t> = </a:t>
            </a:r>
            <a:r>
              <a:rPr lang="en-US" dirty="0" err="1">
                <a:latin typeface="Consolas" panose="020B0609020204030204" pitchFamily="49" charset="0"/>
              </a:rPr>
              <a:t>nullptr</a:t>
            </a:r>
            <a:r>
              <a:rPr lang="en-US" dirty="0">
                <a:latin typeface="Consolas" panose="020B0609020204030204" pitchFamily="49" charset="0"/>
              </a:rPr>
              <a:t>;</a:t>
            </a:r>
          </a:p>
          <a:p>
            <a:pPr marL="800100" lvl="2" indent="0">
              <a:buNone/>
            </a:pPr>
            <a:endParaRPr lang="en-US" b="1"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r>
              <a:rPr lang="en-US" dirty="0"/>
              <a:t> </a:t>
            </a:r>
          </a:p>
        </p:txBody>
      </p:sp>
      <p:sp>
        <p:nvSpPr>
          <p:cNvPr id="7" name="TextBox 6">
            <a:extLst>
              <a:ext uri="{FF2B5EF4-FFF2-40B4-BE49-F238E27FC236}">
                <a16:creationId xmlns:a16="http://schemas.microsoft.com/office/drawing/2014/main" id="{D89B57F1-87FE-4AB2-9FD2-87C580C1BF7B}"/>
              </a:ext>
            </a:extLst>
          </p:cNvPr>
          <p:cNvSpPr txBox="1"/>
          <p:nvPr/>
        </p:nvSpPr>
        <p:spPr>
          <a:xfrm>
            <a:off x="5364088" y="3955634"/>
            <a:ext cx="986167" cy="1200329"/>
          </a:xfrm>
          <a:prstGeom prst="rect">
            <a:avLst/>
          </a:prstGeom>
          <a:noFill/>
        </p:spPr>
        <p:txBody>
          <a:bodyPr wrap="none" rtlCol="0">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101</a:t>
            </a:r>
          </a:p>
          <a:p>
            <a:r>
              <a:rPr lang="en-US" dirty="0">
                <a:solidFill>
                  <a:srgbClr val="0070C0"/>
                </a:solidFill>
                <a:latin typeface="Consolas" panose="020B0609020204030204" pitchFamily="49" charset="0"/>
              </a:rPr>
              <a:t>   102</a:t>
            </a:r>
          </a:p>
          <a:p>
            <a:r>
              <a:rPr lang="en-US" dirty="0">
                <a:solidFill>
                  <a:srgbClr val="0070C0"/>
                </a:solidFill>
                <a:latin typeface="Consolas" panose="020B0609020204030204" pitchFamily="49" charset="0"/>
              </a:rPr>
              <a:t>   103</a:t>
            </a:r>
          </a:p>
        </p:txBody>
      </p:sp>
      <p:pic>
        <p:nvPicPr>
          <p:cNvPr id="4" name="Audio 3">
            <a:hlinkClick r:id="" action="ppaction://media"/>
            <a:extLst>
              <a:ext uri="{FF2B5EF4-FFF2-40B4-BE49-F238E27FC236}">
                <a16:creationId xmlns:a16="http://schemas.microsoft.com/office/drawing/2014/main" id="{1CA89B68-ADA7-4B34-B18C-578D3D0C5E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79435309"/>
      </p:ext>
    </p:extLst>
  </p:cSld>
  <p:clrMapOvr>
    <a:masterClrMapping/>
  </p:clrMapOvr>
  <mc:AlternateContent xmlns:mc="http://schemas.openxmlformats.org/markup-compatibility/2006">
    <mc:Choice xmlns:p14="http://schemas.microsoft.com/office/powerpoint/2010/main" Requires="p14">
      <p:transition spd="slow" p14:dur="2000" advTm="36207"/>
    </mc:Choice>
    <mc:Fallback>
      <p:transition spd="slow" advTm="36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ACDF-472C-4B3E-ADA0-544741276870}"/>
              </a:ext>
            </a:extLst>
          </p:cNvPr>
          <p:cNvSpPr>
            <a:spLocks noGrp="1"/>
          </p:cNvSpPr>
          <p:nvPr>
            <p:ph type="title"/>
          </p:nvPr>
        </p:nvSpPr>
        <p:spPr/>
        <p:txBody>
          <a:bodyPr/>
          <a:lstStyle/>
          <a:p>
            <a:r>
              <a:rPr lang="en-US" dirty="0"/>
              <a:t>Dynamically allocated memory</a:t>
            </a:r>
          </a:p>
        </p:txBody>
      </p:sp>
      <p:sp>
        <p:nvSpPr>
          <p:cNvPr id="3" name="Content Placeholder 2">
            <a:extLst>
              <a:ext uri="{FF2B5EF4-FFF2-40B4-BE49-F238E27FC236}">
                <a16:creationId xmlns:a16="http://schemas.microsoft.com/office/drawing/2014/main" id="{3351ACD5-A9C2-4DCD-AF77-FE1A5183683F}"/>
              </a:ext>
            </a:extLst>
          </p:cNvPr>
          <p:cNvSpPr>
            <a:spLocks noGrp="1"/>
          </p:cNvSpPr>
          <p:nvPr>
            <p:ph idx="1"/>
          </p:nvPr>
        </p:nvSpPr>
        <p:spPr>
          <a:xfrm>
            <a:off x="457200" y="1600200"/>
            <a:ext cx="8363272" cy="4525963"/>
          </a:xfrm>
        </p:spPr>
        <p:txBody>
          <a:bodyPr/>
          <a:lstStyle/>
          <a:p>
            <a:r>
              <a:rPr lang="en-US" dirty="0"/>
              <a:t>Similarly, if we have a dynamically allocated array of objects,</a:t>
            </a:r>
            <a:br>
              <a:rPr lang="en-US" dirty="0"/>
            </a:br>
            <a:r>
              <a:rPr lang="en-US" dirty="0"/>
              <a:t>the index accesses the entry of the array, so we use the dot operator </a:t>
            </a:r>
            <a:r>
              <a:rPr lang="en-US" dirty="0">
                <a:latin typeface="Consolas" panose="020B0609020204030204" pitchFamily="49" charset="0"/>
              </a:rPr>
              <a:t>.</a:t>
            </a:r>
          </a:p>
          <a:p>
            <a:pPr marL="800100" lvl="2" indent="0">
              <a:buNone/>
            </a:pPr>
            <a:r>
              <a:rPr lang="en-US" dirty="0">
                <a:latin typeface="Consolas" panose="020B0609020204030204" pitchFamily="49" charset="0"/>
              </a:rPr>
              <a:t>int main() {</a:t>
            </a:r>
          </a:p>
          <a:p>
            <a:pPr marL="800100" lvl="2" indent="0">
              <a:buNone/>
            </a:pPr>
            <a:r>
              <a:rPr lang="en-US" dirty="0">
                <a:latin typeface="Consolas" panose="020B0609020204030204" pitchFamily="49" charset="0"/>
              </a:rPr>
              <a:t>    G *</a:t>
            </a:r>
            <a:r>
              <a:rPr lang="en-US" dirty="0" err="1">
                <a:latin typeface="Consolas" panose="020B0609020204030204" pitchFamily="49" charset="0"/>
              </a:rPr>
              <a:t>a_items</a:t>
            </a:r>
            <a:r>
              <a:rPr lang="en-US" dirty="0">
                <a:latin typeface="Consolas" panose="020B0609020204030204" pitchFamily="49" charset="0"/>
              </a:rPr>
              <a:t>{ new G[3]{ {101}, {102}, {103} } };</a:t>
            </a:r>
          </a:p>
          <a:p>
            <a:pPr marL="800100" lvl="2" indent="0">
              <a:buNone/>
            </a:pPr>
            <a:br>
              <a:rPr lang="en-US" dirty="0">
                <a:latin typeface="Consolas" panose="020B0609020204030204" pitchFamily="49" charset="0"/>
              </a:rPr>
            </a:br>
            <a:r>
              <a:rPr lang="en-US" dirty="0">
                <a:latin typeface="Consolas" panose="020B0609020204030204" pitchFamily="49" charset="0"/>
              </a:rPr>
              <a:t>    for ( std::</a:t>
            </a:r>
            <a:r>
              <a:rPr lang="en-US" dirty="0" err="1">
                <a:latin typeface="Consolas" panose="020B0609020204030204" pitchFamily="49" charset="0"/>
              </a:rPr>
              <a:t>size_t</a:t>
            </a:r>
            <a:r>
              <a:rPr lang="en-US" dirty="0">
                <a:latin typeface="Consolas" panose="020B0609020204030204" pitchFamily="49" charset="0"/>
              </a:rPr>
              <a:t> k{0}; k &lt; 3; ++k ) {</a:t>
            </a:r>
          </a:p>
          <a:p>
            <a:pPr marL="8001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a_items</a:t>
            </a:r>
            <a:r>
              <a:rPr lang="en-US" dirty="0">
                <a:latin typeface="Consolas" panose="020B0609020204030204" pitchFamily="49" charset="0"/>
              </a:rPr>
              <a:t>[k].retrieve() &lt;&lt; std::</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r>
              <a:rPr lang="en-US" dirty="0">
                <a:latin typeface="Consolas" panose="020B0609020204030204" pitchFamily="49" charset="0"/>
              </a:rPr>
              <a:t>    }</a:t>
            </a:r>
            <a:br>
              <a:rPr lang="en-US" dirty="0">
                <a:latin typeface="Consolas" panose="020B0609020204030204" pitchFamily="49" charset="0"/>
              </a:rPr>
            </a:br>
            <a:endParaRPr lang="en-US" dirty="0">
              <a:latin typeface="Consolas" panose="020B0609020204030204" pitchFamily="49" charset="0"/>
            </a:endParaRPr>
          </a:p>
          <a:p>
            <a:pPr marL="800100" lvl="2" indent="0">
              <a:buNone/>
            </a:pPr>
            <a:r>
              <a:rPr lang="en-US" dirty="0">
                <a:latin typeface="Consolas" panose="020B0609020204030204" pitchFamily="49" charset="0"/>
              </a:rPr>
              <a:t>    delete[] </a:t>
            </a:r>
            <a:r>
              <a:rPr lang="en-US" dirty="0" err="1">
                <a:latin typeface="Consolas" panose="020B0609020204030204" pitchFamily="49" charset="0"/>
              </a:rPr>
              <a:t>a_items</a:t>
            </a:r>
            <a:r>
              <a:rPr lang="en-US" dirty="0">
                <a:latin typeface="Consolas" panose="020B0609020204030204" pitchFamily="49" charset="0"/>
              </a:rPr>
              <a:t>;</a:t>
            </a:r>
          </a:p>
          <a:p>
            <a:pPr marL="800100" lvl="2" indent="0">
              <a:buNone/>
            </a:pPr>
            <a:r>
              <a:rPr lang="en-US" dirty="0">
                <a:latin typeface="Consolas" panose="020B0609020204030204" pitchFamily="49" charset="0"/>
              </a:rPr>
              <a:t>    </a:t>
            </a:r>
            <a:r>
              <a:rPr lang="en-US" dirty="0" err="1">
                <a:latin typeface="Consolas" panose="020B0609020204030204" pitchFamily="49" charset="0"/>
              </a:rPr>
              <a:t>a_items</a:t>
            </a:r>
            <a:r>
              <a:rPr lang="en-US" dirty="0">
                <a:latin typeface="Consolas" panose="020B0609020204030204" pitchFamily="49" charset="0"/>
              </a:rPr>
              <a:t> = </a:t>
            </a:r>
            <a:r>
              <a:rPr lang="en-US" dirty="0" err="1">
                <a:latin typeface="Consolas" panose="020B0609020204030204" pitchFamily="49" charset="0"/>
              </a:rPr>
              <a:t>nullptr</a:t>
            </a:r>
            <a:r>
              <a:rPr lang="en-US" dirty="0">
                <a:latin typeface="Consolas" panose="020B0609020204030204" pitchFamily="49" charset="0"/>
              </a:rPr>
              <a:t>;</a:t>
            </a:r>
          </a:p>
          <a:p>
            <a:pPr marL="800100" lvl="2" indent="0">
              <a:buNone/>
            </a:pPr>
            <a:endParaRPr lang="en-US" b="1"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r>
              <a:rPr lang="en-US" dirty="0"/>
              <a:t> </a:t>
            </a:r>
          </a:p>
        </p:txBody>
      </p:sp>
      <p:sp>
        <p:nvSpPr>
          <p:cNvPr id="7" name="TextBox 6">
            <a:extLst>
              <a:ext uri="{FF2B5EF4-FFF2-40B4-BE49-F238E27FC236}">
                <a16:creationId xmlns:a16="http://schemas.microsoft.com/office/drawing/2014/main" id="{D89B57F1-87FE-4AB2-9FD2-87C580C1BF7B}"/>
              </a:ext>
            </a:extLst>
          </p:cNvPr>
          <p:cNvSpPr txBox="1"/>
          <p:nvPr/>
        </p:nvSpPr>
        <p:spPr>
          <a:xfrm>
            <a:off x="5364088" y="3955634"/>
            <a:ext cx="2337499" cy="2862322"/>
          </a:xfrm>
          <a:prstGeom prst="rect">
            <a:avLst/>
          </a:prstGeom>
          <a:noFill/>
        </p:spPr>
        <p:txBody>
          <a:bodyPr wrap="none" rtlCol="0">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Calling G(int)</a:t>
            </a:r>
          </a:p>
          <a:p>
            <a:r>
              <a:rPr lang="en-US" dirty="0">
                <a:solidFill>
                  <a:srgbClr val="0070C0"/>
                </a:solidFill>
                <a:latin typeface="Consolas" panose="020B0609020204030204" pitchFamily="49" charset="0"/>
              </a:rPr>
              <a:t>   101</a:t>
            </a:r>
          </a:p>
          <a:p>
            <a:r>
              <a:rPr lang="en-US" dirty="0">
                <a:solidFill>
                  <a:srgbClr val="0070C0"/>
                </a:solidFill>
                <a:latin typeface="Consolas" panose="020B0609020204030204" pitchFamily="49" charset="0"/>
              </a:rPr>
              <a:t>   102</a:t>
            </a:r>
          </a:p>
          <a:p>
            <a:r>
              <a:rPr lang="en-US" dirty="0">
                <a:solidFill>
                  <a:srgbClr val="0070C0"/>
                </a:solidFill>
                <a:latin typeface="Consolas" panose="020B0609020204030204" pitchFamily="49" charset="0"/>
              </a:rPr>
              <a:t>   103</a:t>
            </a:r>
          </a:p>
          <a:p>
            <a:r>
              <a:rPr lang="en-US" dirty="0">
                <a:solidFill>
                  <a:srgbClr val="0070C0"/>
                </a:solidFill>
                <a:latin typeface="Consolas" panose="020B0609020204030204" pitchFamily="49" charset="0"/>
              </a:rPr>
              <a:t>   Calling ~G()</a:t>
            </a:r>
          </a:p>
          <a:p>
            <a:r>
              <a:rPr lang="en-US" dirty="0">
                <a:solidFill>
                  <a:srgbClr val="0070C0"/>
                </a:solidFill>
                <a:latin typeface="Consolas" panose="020B0609020204030204" pitchFamily="49" charset="0"/>
              </a:rPr>
              <a:t>   Calling ~G()</a:t>
            </a:r>
          </a:p>
          <a:p>
            <a:r>
              <a:rPr lang="en-US" dirty="0">
                <a:solidFill>
                  <a:srgbClr val="0070C0"/>
                </a:solidFill>
                <a:latin typeface="Consolas" panose="020B0609020204030204" pitchFamily="49" charset="0"/>
              </a:rPr>
              <a:t>   Calling ~G()</a:t>
            </a:r>
          </a:p>
        </p:txBody>
      </p:sp>
      <p:pic>
        <p:nvPicPr>
          <p:cNvPr id="10" name="Audio 9">
            <a:hlinkClick r:id="" action="ppaction://media"/>
            <a:extLst>
              <a:ext uri="{FF2B5EF4-FFF2-40B4-BE49-F238E27FC236}">
                <a16:creationId xmlns:a16="http://schemas.microsoft.com/office/drawing/2014/main" id="{262354D7-C194-428D-9DF8-C5E39E8DE69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88942606"/>
      </p:ext>
    </p:extLst>
  </p:cSld>
  <p:clrMapOvr>
    <a:masterClrMapping/>
  </p:clrMapOvr>
  <mc:AlternateContent xmlns:mc="http://schemas.openxmlformats.org/markup-compatibility/2006">
    <mc:Choice xmlns:p14="http://schemas.microsoft.com/office/powerpoint/2010/main" Requires="p14">
      <p:transition spd="slow" p14:dur="2000" advTm="65801"/>
    </mc:Choice>
    <mc:Fallback>
      <p:transition spd="slow" advTm="65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ACDF-472C-4B3E-ADA0-544741276870}"/>
              </a:ext>
            </a:extLst>
          </p:cNvPr>
          <p:cNvSpPr>
            <a:spLocks noGrp="1"/>
          </p:cNvSpPr>
          <p:nvPr>
            <p:ph type="title"/>
          </p:nvPr>
        </p:nvSpPr>
        <p:spPr/>
        <p:txBody>
          <a:bodyPr/>
          <a:lstStyle/>
          <a:p>
            <a:r>
              <a:rPr lang="en-US" dirty="0"/>
              <a:t>Accessing member variables and functions</a:t>
            </a:r>
          </a:p>
        </p:txBody>
      </p:sp>
      <p:sp>
        <p:nvSpPr>
          <p:cNvPr id="3" name="Content Placeholder 2">
            <a:extLst>
              <a:ext uri="{FF2B5EF4-FFF2-40B4-BE49-F238E27FC236}">
                <a16:creationId xmlns:a16="http://schemas.microsoft.com/office/drawing/2014/main" id="{3351ACD5-A9C2-4DCD-AF77-FE1A5183683F}"/>
              </a:ext>
            </a:extLst>
          </p:cNvPr>
          <p:cNvSpPr>
            <a:spLocks noGrp="1"/>
          </p:cNvSpPr>
          <p:nvPr>
            <p:ph idx="1"/>
          </p:nvPr>
        </p:nvSpPr>
        <p:spPr/>
        <p:txBody>
          <a:bodyPr/>
          <a:lstStyle/>
          <a:p>
            <a:r>
              <a:rPr lang="en-US" dirty="0"/>
              <a:t>You can have an array of pointers:</a:t>
            </a:r>
            <a:endParaRPr lang="en-US" dirty="0">
              <a:latin typeface="Consolas" panose="020B0609020204030204" pitchFamily="49" charset="0"/>
            </a:endParaRPr>
          </a:p>
          <a:p>
            <a:pPr marL="400050" lvl="1" indent="0">
              <a:buNone/>
            </a:pPr>
            <a:r>
              <a:rPr lang="en-US" sz="1500" dirty="0">
                <a:latin typeface="Consolas" panose="020B0609020204030204" pitchFamily="49" charset="0"/>
              </a:rPr>
              <a:t>int main() {</a:t>
            </a:r>
          </a:p>
          <a:p>
            <a:pPr marL="400050" lvl="1" indent="0">
              <a:buNone/>
            </a:pPr>
            <a:r>
              <a:rPr lang="en-US" sz="1500" dirty="0">
                <a:latin typeface="Consolas" panose="020B0609020204030204" pitchFamily="49" charset="0"/>
              </a:rPr>
              <a:t>    G *array[5]{};</a:t>
            </a:r>
          </a:p>
          <a:p>
            <a:pPr marL="400050" lvl="1" indent="0">
              <a:buNone/>
            </a:pPr>
            <a:br>
              <a:rPr lang="en-US" sz="1500" dirty="0">
                <a:latin typeface="Consolas" panose="020B0609020204030204" pitchFamily="49" charset="0"/>
              </a:rPr>
            </a:br>
            <a:r>
              <a:rPr lang="en-US" sz="1500" dirty="0">
                <a:latin typeface="Consolas" panose="020B0609020204030204" pitchFamily="49" charset="0"/>
              </a:rPr>
              <a:t>    for ( std::</a:t>
            </a:r>
            <a:r>
              <a:rPr lang="en-US" sz="1500" dirty="0" err="1">
                <a:latin typeface="Consolas" panose="020B0609020204030204" pitchFamily="49" charset="0"/>
              </a:rPr>
              <a:t>size_t</a:t>
            </a:r>
            <a:r>
              <a:rPr lang="en-US" sz="1500" dirty="0">
                <a:latin typeface="Consolas" panose="020B0609020204030204" pitchFamily="49" charset="0"/>
              </a:rPr>
              <a:t> k{0}; k &lt; 5; k += 2 ) {</a:t>
            </a:r>
          </a:p>
          <a:p>
            <a:pPr marL="400050" lvl="1" indent="0">
              <a:buNone/>
            </a:pPr>
            <a:r>
              <a:rPr lang="en-US" sz="1500" dirty="0">
                <a:latin typeface="Consolas" panose="020B0609020204030204" pitchFamily="49" charset="0"/>
              </a:rPr>
              <a:t>        array[k] = new G{ 100 + k };</a:t>
            </a:r>
          </a:p>
          <a:p>
            <a:pPr marL="400050" lvl="1" indent="0">
              <a:buNone/>
            </a:pPr>
            <a:r>
              <a:rPr lang="en-US" sz="1500" dirty="0">
                <a:latin typeface="Consolas" panose="020B0609020204030204" pitchFamily="49" charset="0"/>
              </a:rPr>
              <a:t>    }</a:t>
            </a:r>
          </a:p>
          <a:p>
            <a:pPr marL="400050" lvl="1" indent="0">
              <a:buNone/>
            </a:pPr>
            <a:endParaRPr lang="en-US" sz="1500" dirty="0">
              <a:latin typeface="Consolas" panose="020B0609020204030204" pitchFamily="49" charset="0"/>
            </a:endParaRPr>
          </a:p>
          <a:p>
            <a:pPr marL="400050" lvl="1" indent="0">
              <a:buNone/>
            </a:pPr>
            <a:r>
              <a:rPr lang="en-US" sz="1500" dirty="0">
                <a:latin typeface="Consolas" panose="020B0609020204030204" pitchFamily="49" charset="0"/>
              </a:rPr>
              <a:t>     for ( std::</a:t>
            </a:r>
            <a:r>
              <a:rPr lang="en-US" sz="1500" dirty="0" err="1">
                <a:latin typeface="Consolas" panose="020B0609020204030204" pitchFamily="49" charset="0"/>
              </a:rPr>
              <a:t>size_t</a:t>
            </a:r>
            <a:r>
              <a:rPr lang="en-US" sz="1500" dirty="0">
                <a:latin typeface="Consolas" panose="020B0609020204030204" pitchFamily="49" charset="0"/>
              </a:rPr>
              <a:t> k{0}; k &lt; 5; ++k ) {</a:t>
            </a:r>
          </a:p>
          <a:p>
            <a:pPr marL="400050" lvl="1" indent="0">
              <a:buNone/>
            </a:pPr>
            <a:r>
              <a:rPr lang="en-US" sz="1500" dirty="0">
                <a:latin typeface="Consolas" panose="020B0609020204030204" pitchFamily="49" charset="0"/>
              </a:rPr>
              <a:t>        if ( array[k] != </a:t>
            </a:r>
            <a:r>
              <a:rPr lang="en-US" sz="1500" dirty="0" err="1">
                <a:latin typeface="Consolas" panose="020B0609020204030204" pitchFamily="49" charset="0"/>
              </a:rPr>
              <a:t>nullptr</a:t>
            </a:r>
            <a:r>
              <a:rPr lang="en-US" sz="1500" dirty="0">
                <a:latin typeface="Consolas" panose="020B0609020204030204" pitchFamily="49" charset="0"/>
              </a:rPr>
              <a:t> ) {</a:t>
            </a:r>
          </a:p>
          <a:p>
            <a:pPr marL="400050" lvl="1"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array[k]-&gt;retrieve()</a:t>
            </a:r>
          </a:p>
          <a:p>
            <a:pPr marL="400050" lvl="1" indent="0">
              <a:buNone/>
            </a:pPr>
            <a:r>
              <a:rPr lang="en-US" sz="1500" dirty="0">
                <a:latin typeface="Consolas" panose="020B0609020204030204" pitchFamily="49" charset="0"/>
              </a:rPr>
              <a:t>                      &lt;&lt; std::</a:t>
            </a:r>
            <a:r>
              <a:rPr lang="en-US" sz="1500" dirty="0" err="1">
                <a:latin typeface="Consolas" panose="020B0609020204030204" pitchFamily="49" charset="0"/>
              </a:rPr>
              <a:t>endl</a:t>
            </a:r>
            <a:r>
              <a:rPr lang="en-US" sz="1500" dirty="0">
                <a:latin typeface="Consolas" panose="020B0609020204030204" pitchFamily="49" charset="0"/>
              </a:rPr>
              <a:t>;</a:t>
            </a:r>
          </a:p>
          <a:p>
            <a:pPr marL="400050" lvl="1" indent="0">
              <a:buNone/>
            </a:pPr>
            <a:r>
              <a:rPr lang="en-US" sz="1500" dirty="0">
                <a:latin typeface="Consolas" panose="020B0609020204030204" pitchFamily="49" charset="0"/>
              </a:rPr>
              <a:t>            delete array[k];</a:t>
            </a:r>
          </a:p>
          <a:p>
            <a:pPr marL="400050" lvl="1" indent="0">
              <a:buNone/>
            </a:pPr>
            <a:r>
              <a:rPr lang="en-US" sz="1500" dirty="0">
                <a:latin typeface="Consolas" panose="020B0609020204030204" pitchFamily="49" charset="0"/>
              </a:rPr>
              <a:t>            array[k] = </a:t>
            </a:r>
            <a:r>
              <a:rPr lang="en-US" sz="1500" dirty="0" err="1">
                <a:latin typeface="Consolas" panose="020B0609020204030204" pitchFamily="49" charset="0"/>
              </a:rPr>
              <a:t>nullptr</a:t>
            </a:r>
            <a:r>
              <a:rPr lang="en-US" sz="1500" dirty="0">
                <a:latin typeface="Consolas" panose="020B0609020204030204" pitchFamily="49" charset="0"/>
              </a:rPr>
              <a:t>;</a:t>
            </a:r>
          </a:p>
          <a:p>
            <a:pPr marL="400050" lvl="1" indent="0">
              <a:buNone/>
            </a:pPr>
            <a:r>
              <a:rPr lang="en-US" sz="1500" dirty="0">
                <a:latin typeface="Consolas" panose="020B0609020204030204" pitchFamily="49" charset="0"/>
              </a:rPr>
              <a:t>        }</a:t>
            </a:r>
          </a:p>
          <a:p>
            <a:pPr marL="400050" lvl="1" indent="0">
              <a:buNone/>
            </a:pPr>
            <a:r>
              <a:rPr lang="en-US" sz="1500" dirty="0">
                <a:latin typeface="Consolas" panose="020B0609020204030204" pitchFamily="49" charset="0"/>
              </a:rPr>
              <a:t>    }</a:t>
            </a:r>
          </a:p>
          <a:p>
            <a:pPr marL="400050" lvl="1" indent="0">
              <a:buNone/>
            </a:pPr>
            <a:endParaRPr lang="en-US" sz="1500" dirty="0">
              <a:latin typeface="Consolas" panose="020B0609020204030204" pitchFamily="49" charset="0"/>
            </a:endParaRPr>
          </a:p>
          <a:p>
            <a:pPr marL="400050" lvl="1" indent="0">
              <a:buNone/>
            </a:pPr>
            <a:r>
              <a:rPr lang="en-US" sz="1500" dirty="0">
                <a:latin typeface="Consolas" panose="020B0609020204030204" pitchFamily="49" charset="0"/>
              </a:rPr>
              <a:t>    return 0;</a:t>
            </a:r>
          </a:p>
          <a:p>
            <a:pPr marL="400050" lvl="1" indent="0">
              <a:buNone/>
            </a:pPr>
            <a:r>
              <a:rPr lang="en-US" sz="1500" dirty="0">
                <a:latin typeface="Consolas" panose="020B0609020204030204" pitchFamily="49" charset="0"/>
              </a:rPr>
              <a:t>}</a:t>
            </a:r>
            <a:endParaRPr lang="en-US" sz="1500" dirty="0"/>
          </a:p>
        </p:txBody>
      </p:sp>
      <p:sp>
        <p:nvSpPr>
          <p:cNvPr id="4" name="TextBox 3">
            <a:extLst>
              <a:ext uri="{FF2B5EF4-FFF2-40B4-BE49-F238E27FC236}">
                <a16:creationId xmlns:a16="http://schemas.microsoft.com/office/drawing/2014/main" id="{673DFF54-C16A-463A-9CD4-68D6176C999B}"/>
              </a:ext>
            </a:extLst>
          </p:cNvPr>
          <p:cNvSpPr txBox="1"/>
          <p:nvPr/>
        </p:nvSpPr>
        <p:spPr>
          <a:xfrm>
            <a:off x="6623720" y="1772816"/>
            <a:ext cx="2520280" cy="2554545"/>
          </a:xfrm>
          <a:prstGeom prst="rect">
            <a:avLst/>
          </a:prstGeom>
          <a:noFill/>
        </p:spPr>
        <p:txBody>
          <a:bodyPr wrap="square" rtlCol="0">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Calling G()</a:t>
            </a:r>
          </a:p>
          <a:p>
            <a:r>
              <a:rPr lang="en-US" sz="1600" dirty="0">
                <a:solidFill>
                  <a:srgbClr val="0070C0"/>
                </a:solidFill>
                <a:latin typeface="Consolas" panose="020B0609020204030204" pitchFamily="49" charset="0"/>
              </a:rPr>
              <a:t>   Calling G()</a:t>
            </a:r>
          </a:p>
          <a:p>
            <a:r>
              <a:rPr lang="en-US" sz="1600" dirty="0">
                <a:solidFill>
                  <a:srgbClr val="0070C0"/>
                </a:solidFill>
                <a:latin typeface="Consolas" panose="020B0609020204030204" pitchFamily="49" charset="0"/>
              </a:rPr>
              <a:t>   Calling G()</a:t>
            </a:r>
          </a:p>
          <a:p>
            <a:r>
              <a:rPr lang="en-US" sz="1600" dirty="0">
                <a:solidFill>
                  <a:srgbClr val="0070C0"/>
                </a:solidFill>
                <a:latin typeface="Consolas" panose="020B0609020204030204" pitchFamily="49" charset="0"/>
              </a:rPr>
              <a:t>   100</a:t>
            </a:r>
          </a:p>
          <a:p>
            <a:r>
              <a:rPr lang="en-US" sz="1600" dirty="0">
                <a:solidFill>
                  <a:srgbClr val="0070C0"/>
                </a:solidFill>
                <a:latin typeface="Consolas" panose="020B0609020204030204" pitchFamily="49" charset="0"/>
              </a:rPr>
              <a:t>   Calling ~G()</a:t>
            </a:r>
          </a:p>
          <a:p>
            <a:r>
              <a:rPr lang="en-US" sz="1600" dirty="0">
                <a:solidFill>
                  <a:srgbClr val="0070C0"/>
                </a:solidFill>
                <a:latin typeface="Consolas" panose="020B0609020204030204" pitchFamily="49" charset="0"/>
              </a:rPr>
              <a:t>   102</a:t>
            </a:r>
          </a:p>
          <a:p>
            <a:r>
              <a:rPr lang="en-US" sz="1600" dirty="0">
                <a:solidFill>
                  <a:srgbClr val="0070C0"/>
                </a:solidFill>
                <a:latin typeface="Consolas" panose="020B0609020204030204" pitchFamily="49" charset="0"/>
              </a:rPr>
              <a:t>   Calling ~G()</a:t>
            </a:r>
          </a:p>
          <a:p>
            <a:r>
              <a:rPr lang="en-US" sz="1600" dirty="0">
                <a:solidFill>
                  <a:srgbClr val="0070C0"/>
                </a:solidFill>
                <a:latin typeface="Consolas" panose="020B0609020204030204" pitchFamily="49" charset="0"/>
              </a:rPr>
              <a:t>   104</a:t>
            </a:r>
          </a:p>
          <a:p>
            <a:r>
              <a:rPr lang="en-US" sz="1600" dirty="0">
                <a:solidFill>
                  <a:srgbClr val="0070C0"/>
                </a:solidFill>
                <a:latin typeface="Consolas" panose="020B0609020204030204" pitchFamily="49" charset="0"/>
              </a:rPr>
              <a:t>   Calling ~G()</a:t>
            </a:r>
          </a:p>
        </p:txBody>
      </p:sp>
      <p:sp>
        <p:nvSpPr>
          <p:cNvPr id="7" name="Rectangle: Rounded Corners 6">
            <a:extLst>
              <a:ext uri="{FF2B5EF4-FFF2-40B4-BE49-F238E27FC236}">
                <a16:creationId xmlns:a16="http://schemas.microsoft.com/office/drawing/2014/main" id="{3812BFD4-F3F4-4E4D-96A4-B663D94F90DF}"/>
              </a:ext>
            </a:extLst>
          </p:cNvPr>
          <p:cNvSpPr/>
          <p:nvPr/>
        </p:nvSpPr>
        <p:spPr>
          <a:xfrm>
            <a:off x="1259632" y="2708920"/>
            <a:ext cx="4464496" cy="9361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40EA8A6-CE88-45B4-8E0A-874D2CEDF9F0}"/>
              </a:ext>
            </a:extLst>
          </p:cNvPr>
          <p:cNvSpPr/>
          <p:nvPr/>
        </p:nvSpPr>
        <p:spPr>
          <a:xfrm>
            <a:off x="1138194" y="3793314"/>
            <a:ext cx="4752528" cy="233284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CF4DC593-C685-487F-86FE-A316D562F86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22131303"/>
      </p:ext>
    </p:extLst>
  </p:cSld>
  <p:clrMapOvr>
    <a:masterClrMapping/>
  </p:clrMapOvr>
  <mc:AlternateContent xmlns:mc="http://schemas.openxmlformats.org/markup-compatibility/2006">
    <mc:Choice xmlns:p14="http://schemas.microsoft.com/office/powerpoint/2010/main" Requires="p14">
      <p:transition spd="slow" p14:dur="2000" advTm="349886"/>
    </mc:Choice>
    <mc:Fallback>
      <p:transition spd="slow" advTm="34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10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5"/>
                </p:tgtEl>
              </p:cMediaNode>
            </p:audio>
          </p:childTnLst>
        </p:cTn>
      </p:par>
    </p:tnLst>
    <p:bldLst>
      <p:bldP spid="7" grpId="0" animBg="1"/>
      <p:bldP spid="7" grpId="1"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EF08-B409-4817-9F47-4695DB705E8D}"/>
              </a:ext>
            </a:extLst>
          </p:cNvPr>
          <p:cNvSpPr>
            <a:spLocks noGrp="1"/>
          </p:cNvSpPr>
          <p:nvPr>
            <p:ph type="title"/>
          </p:nvPr>
        </p:nvSpPr>
        <p:spPr/>
        <p:txBody>
          <a:bodyPr/>
          <a:lstStyle/>
          <a:p>
            <a:r>
              <a:rPr lang="en-US" dirty="0"/>
              <a:t>Remembering which…</a:t>
            </a:r>
          </a:p>
        </p:txBody>
      </p:sp>
      <p:sp>
        <p:nvSpPr>
          <p:cNvPr id="3" name="Content Placeholder 2">
            <a:extLst>
              <a:ext uri="{FF2B5EF4-FFF2-40B4-BE49-F238E27FC236}">
                <a16:creationId xmlns:a16="http://schemas.microsoft.com/office/drawing/2014/main" id="{B5600F78-A1D0-465D-9761-89916B0D87E3}"/>
              </a:ext>
            </a:extLst>
          </p:cNvPr>
          <p:cNvSpPr>
            <a:spLocks noGrp="1"/>
          </p:cNvSpPr>
          <p:nvPr>
            <p:ph idx="1"/>
          </p:nvPr>
        </p:nvSpPr>
        <p:spPr>
          <a:xfrm>
            <a:off x="457200" y="1600200"/>
            <a:ext cx="8435280" cy="4525963"/>
          </a:xfrm>
        </p:spPr>
        <p:txBody>
          <a:bodyPr/>
          <a:lstStyle/>
          <a:p>
            <a:r>
              <a:rPr lang="en-US" dirty="0"/>
              <a:t>Rule:</a:t>
            </a:r>
          </a:p>
          <a:p>
            <a:pPr lvl="1"/>
            <a:r>
              <a:rPr lang="en-US" dirty="0"/>
              <a:t>If you can print the variable (a local variable or parameter,</a:t>
            </a:r>
            <a:br>
              <a:rPr lang="en-US" dirty="0"/>
            </a:br>
            <a:r>
              <a:rPr lang="en-US" dirty="0"/>
              <a:t>a reference to either of these) or array entry,</a:t>
            </a:r>
            <a:br>
              <a:rPr lang="en-US" dirty="0"/>
            </a:br>
            <a:r>
              <a:rPr lang="en-US" dirty="0"/>
              <a:t>	and printing it produces an address, use the arrow operator </a:t>
            </a:r>
            <a:r>
              <a:rPr lang="en-US" dirty="0">
                <a:latin typeface="Consolas" panose="020B0609020204030204" pitchFamily="49" charset="0"/>
              </a:rPr>
              <a:t>-&gt;</a:t>
            </a:r>
          </a:p>
          <a:p>
            <a:pPr lvl="1"/>
            <a:r>
              <a:rPr lang="en-US" dirty="0"/>
              <a:t>Otherwise, use the dot operator </a:t>
            </a:r>
            <a:r>
              <a:rPr lang="en-US" dirty="0">
                <a:latin typeface="Consolas" panose="020B0609020204030204" pitchFamily="49" charset="0"/>
              </a:rPr>
              <a:t>.</a:t>
            </a:r>
          </a:p>
          <a:p>
            <a:pPr lvl="2"/>
            <a:r>
              <a:rPr lang="en-US" dirty="0"/>
              <a:t>Note, if you have not overloaded the appropriate </a:t>
            </a:r>
            <a:r>
              <a:rPr lang="en-US" dirty="0">
                <a:latin typeface="Consolas" panose="020B0609020204030204" pitchFamily="49" charset="0"/>
              </a:rPr>
              <a:t>operator&lt;&lt;</a:t>
            </a:r>
            <a:r>
              <a:rPr lang="en-US" dirty="0"/>
              <a:t> for printing an instance of a particular class,</a:t>
            </a:r>
            <a:br>
              <a:rPr lang="en-US" dirty="0"/>
            </a:br>
            <a:r>
              <a:rPr lang="en-US" dirty="0"/>
              <a:t>	printing it may cause a compilation error</a:t>
            </a:r>
          </a:p>
          <a:p>
            <a:pPr lvl="2"/>
            <a:r>
              <a:rPr lang="en-US" dirty="0"/>
              <a:t>You can always print addresses</a:t>
            </a:r>
          </a:p>
        </p:txBody>
      </p:sp>
      <p:pic>
        <p:nvPicPr>
          <p:cNvPr id="8" name="Audio 7">
            <a:hlinkClick r:id="" action="ppaction://media"/>
            <a:extLst>
              <a:ext uri="{FF2B5EF4-FFF2-40B4-BE49-F238E27FC236}">
                <a16:creationId xmlns:a16="http://schemas.microsoft.com/office/drawing/2014/main" id="{A0D74BD4-AA26-407C-B3D0-8E9E9EF1EBB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91793562"/>
      </p:ext>
    </p:extLst>
  </p:cSld>
  <p:clrMapOvr>
    <a:masterClrMapping/>
  </p:clrMapOvr>
  <mc:AlternateContent xmlns:mc="http://schemas.openxmlformats.org/markup-compatibility/2006">
    <mc:Choice xmlns:p14="http://schemas.microsoft.com/office/powerpoint/2010/main" Requires="p14">
      <p:transition spd="slow" p14:dur="2000" advTm="62213"/>
    </mc:Choice>
    <mc:Fallback>
      <p:transition spd="slow" advTm="62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EF08-B409-4817-9F47-4695DB705E8D}"/>
              </a:ext>
            </a:extLst>
          </p:cNvPr>
          <p:cNvSpPr>
            <a:spLocks noGrp="1"/>
          </p:cNvSpPr>
          <p:nvPr>
            <p:ph type="title"/>
          </p:nvPr>
        </p:nvSpPr>
        <p:spPr/>
        <p:txBody>
          <a:bodyPr/>
          <a:lstStyle/>
          <a:p>
            <a:r>
              <a:rPr lang="en-US" dirty="0"/>
              <a:t>Remembering which…</a:t>
            </a:r>
          </a:p>
        </p:txBody>
      </p:sp>
      <p:sp>
        <p:nvSpPr>
          <p:cNvPr id="3" name="Content Placeholder 2">
            <a:extLst>
              <a:ext uri="{FF2B5EF4-FFF2-40B4-BE49-F238E27FC236}">
                <a16:creationId xmlns:a16="http://schemas.microsoft.com/office/drawing/2014/main" id="{B5600F78-A1D0-465D-9761-89916B0D87E3}"/>
              </a:ext>
            </a:extLst>
          </p:cNvPr>
          <p:cNvSpPr>
            <a:spLocks noGrp="1"/>
          </p:cNvSpPr>
          <p:nvPr>
            <p:ph idx="1"/>
          </p:nvPr>
        </p:nvSpPr>
        <p:spPr>
          <a:xfrm>
            <a:off x="457200" y="1600200"/>
            <a:ext cx="8470900" cy="4525963"/>
          </a:xfrm>
        </p:spPr>
        <p:txBody>
          <a:bodyPr/>
          <a:lstStyle/>
          <a:p>
            <a:r>
              <a:rPr lang="en-US" dirty="0"/>
              <a:t>Guideline:</a:t>
            </a:r>
          </a:p>
          <a:p>
            <a:pPr lvl="1"/>
            <a:r>
              <a:rPr lang="en-US" dirty="0"/>
              <a:t>If you meticulously follow the naming convention of prefixing</a:t>
            </a:r>
            <a:br>
              <a:rPr lang="en-US" dirty="0"/>
            </a:br>
            <a:r>
              <a:rPr lang="en-US" dirty="0"/>
              <a:t>pointers with </a:t>
            </a:r>
            <a:r>
              <a:rPr lang="en-US" dirty="0" err="1">
                <a:latin typeface="Consolas" panose="020B0609020204030204" pitchFamily="49" charset="0"/>
              </a:rPr>
              <a:t>p</a:t>
            </a:r>
            <a:r>
              <a:rPr lang="en-US" i="1" dirty="0" err="1">
                <a:latin typeface="Consolas" panose="020B0609020204030204" pitchFamily="49" charset="0"/>
              </a:rPr>
              <a:t>_name</a:t>
            </a:r>
            <a:r>
              <a:rPr lang="en-US" i="1" dirty="0"/>
              <a:t>,</a:t>
            </a:r>
            <a:br>
              <a:rPr lang="en-US" dirty="0"/>
            </a:br>
            <a:r>
              <a:rPr lang="en-US" dirty="0"/>
              <a:t>	       this will help you remember when to use </a:t>
            </a:r>
            <a:r>
              <a:rPr lang="en-US" dirty="0" err="1">
                <a:latin typeface="Consolas" panose="020B0609020204030204" pitchFamily="49" charset="0"/>
              </a:rPr>
              <a:t>p</a:t>
            </a:r>
            <a:r>
              <a:rPr lang="en-US" i="1" dirty="0" err="1">
                <a:latin typeface="Consolas" panose="020B0609020204030204" pitchFamily="49" charset="0"/>
              </a:rPr>
              <a:t>_name</a:t>
            </a:r>
            <a:r>
              <a:rPr lang="en-US" dirty="0">
                <a:latin typeface="Consolas" panose="020B0609020204030204" pitchFamily="49" charset="0"/>
              </a:rPr>
              <a:t>-</a:t>
            </a:r>
            <a:r>
              <a:rPr lang="en-US" i="1" dirty="0">
                <a:latin typeface="Consolas" panose="020B0609020204030204" pitchFamily="49" charset="0"/>
              </a:rPr>
              <a:t>&gt;</a:t>
            </a:r>
            <a:r>
              <a:rPr lang="en-US" dirty="0">
                <a:latin typeface="Consolas" panose="020B0609020204030204" pitchFamily="49" charset="0"/>
              </a:rPr>
              <a:t>member(…)</a:t>
            </a:r>
            <a:endParaRPr lang="en-US" i="1" dirty="0">
              <a:latin typeface="Consolas" panose="020B0609020204030204" pitchFamily="49" charset="0"/>
            </a:endParaRPr>
          </a:p>
          <a:p>
            <a:pPr lvl="2"/>
            <a:r>
              <a:rPr lang="en-US" dirty="0"/>
              <a:t>You will call  </a:t>
            </a:r>
            <a:r>
              <a:rPr lang="en-US" dirty="0">
                <a:latin typeface="Consolas" panose="020B0609020204030204" pitchFamily="49" charset="0"/>
              </a:rPr>
              <a:t>delete </a:t>
            </a:r>
            <a:r>
              <a:rPr lang="en-US" dirty="0" err="1">
                <a:latin typeface="Consolas" panose="020B0609020204030204" pitchFamily="49" charset="0"/>
              </a:rPr>
              <a:t>p</a:t>
            </a:r>
            <a:r>
              <a:rPr lang="en-US" i="1" dirty="0" err="1">
                <a:latin typeface="Consolas" panose="020B0609020204030204" pitchFamily="49" charset="0"/>
              </a:rPr>
              <a:t>_name</a:t>
            </a:r>
            <a:r>
              <a:rPr lang="en-US" dirty="0">
                <a:latin typeface="Consolas" panose="020B0609020204030204" pitchFamily="49" charset="0"/>
              </a:rPr>
              <a:t>;</a:t>
            </a:r>
            <a:r>
              <a:rPr lang="en-US" dirty="0"/>
              <a:t> on any such variable</a:t>
            </a:r>
          </a:p>
          <a:p>
            <a:pPr lvl="1"/>
            <a:r>
              <a:rPr lang="en-US" dirty="0"/>
              <a:t>If you prefix any dynamically allocated array with </a:t>
            </a:r>
            <a:r>
              <a:rPr lang="en-US" dirty="0" err="1">
                <a:latin typeface="Consolas" panose="020B0609020204030204" pitchFamily="49" charset="0"/>
              </a:rPr>
              <a:t>a_</a:t>
            </a:r>
            <a:r>
              <a:rPr lang="en-US" i="1" dirty="0" err="1">
                <a:latin typeface="Consolas" panose="020B0609020204030204" pitchFamily="49" charset="0"/>
              </a:rPr>
              <a:t>name</a:t>
            </a:r>
            <a:r>
              <a:rPr lang="en-US" dirty="0"/>
              <a:t>,</a:t>
            </a:r>
            <a:br>
              <a:rPr lang="en-US" dirty="0"/>
            </a:br>
            <a:r>
              <a:rPr lang="en-US" dirty="0"/>
              <a:t>	       this will help you to remember to use </a:t>
            </a:r>
            <a:r>
              <a:rPr lang="en-US" dirty="0" err="1">
                <a:latin typeface="Consolas" panose="020B0609020204030204" pitchFamily="49" charset="0"/>
              </a:rPr>
              <a:t>a_</a:t>
            </a:r>
            <a:r>
              <a:rPr lang="en-US" i="1" dirty="0" err="1">
                <a:latin typeface="Consolas" panose="020B0609020204030204" pitchFamily="49" charset="0"/>
              </a:rPr>
              <a:t>name</a:t>
            </a:r>
            <a:r>
              <a:rPr lang="en-US" dirty="0">
                <a:latin typeface="Consolas" panose="020B0609020204030204" pitchFamily="49" charset="0"/>
              </a:rPr>
              <a:t>[k].member(…)</a:t>
            </a:r>
          </a:p>
          <a:p>
            <a:pPr lvl="2"/>
            <a:r>
              <a:rPr lang="en-US" dirty="0">
                <a:solidFill>
                  <a:prstClr val="black"/>
                </a:solidFill>
              </a:rPr>
              <a:t>You will call  </a:t>
            </a:r>
            <a:r>
              <a:rPr lang="en-US" dirty="0">
                <a:solidFill>
                  <a:prstClr val="black"/>
                </a:solidFill>
                <a:latin typeface="Consolas" panose="020B0609020204030204" pitchFamily="49" charset="0"/>
              </a:rPr>
              <a:t>delete[] </a:t>
            </a:r>
            <a:r>
              <a:rPr lang="en-US" dirty="0" err="1">
                <a:solidFill>
                  <a:prstClr val="black"/>
                </a:solidFill>
                <a:latin typeface="Consolas" panose="020B0609020204030204" pitchFamily="49" charset="0"/>
              </a:rPr>
              <a:t>a</a:t>
            </a:r>
            <a:r>
              <a:rPr lang="en-US" i="1" dirty="0" err="1">
                <a:solidFill>
                  <a:prstClr val="black"/>
                </a:solidFill>
                <a:latin typeface="Consolas" panose="020B0609020204030204" pitchFamily="49" charset="0"/>
              </a:rPr>
              <a:t>_name</a:t>
            </a:r>
            <a:r>
              <a:rPr lang="en-US" dirty="0">
                <a:solidFill>
                  <a:prstClr val="black"/>
                </a:solidFill>
                <a:latin typeface="Consolas" panose="020B0609020204030204" pitchFamily="49" charset="0"/>
              </a:rPr>
              <a:t>;</a:t>
            </a:r>
            <a:r>
              <a:rPr lang="en-US" dirty="0">
                <a:solidFill>
                  <a:prstClr val="black"/>
                </a:solidFill>
              </a:rPr>
              <a:t> on any such variable</a:t>
            </a:r>
            <a:endParaRPr lang="en-US" dirty="0">
              <a:latin typeface="Consolas" panose="020B0609020204030204" pitchFamily="49" charset="0"/>
            </a:endParaRPr>
          </a:p>
          <a:p>
            <a:pPr lvl="1"/>
            <a:r>
              <a:rPr lang="en-US" dirty="0"/>
              <a:t>Otherwise, if you have just </a:t>
            </a:r>
            <a:r>
              <a:rPr lang="en-US" i="1" dirty="0">
                <a:latin typeface="Consolas" panose="020B0609020204030204" pitchFamily="49" charset="0"/>
              </a:rPr>
              <a:t>name</a:t>
            </a:r>
            <a:r>
              <a:rPr lang="en-US" dirty="0"/>
              <a:t> use the dot operator </a:t>
            </a:r>
            <a:r>
              <a:rPr lang="en-US" i="1" dirty="0" err="1">
                <a:latin typeface="Consolas" panose="020B0609020204030204" pitchFamily="49" charset="0"/>
              </a:rPr>
              <a:t>name</a:t>
            </a:r>
            <a:r>
              <a:rPr lang="en-US" dirty="0" err="1">
                <a:latin typeface="Consolas" panose="020B0609020204030204" pitchFamily="49" charset="0"/>
              </a:rPr>
              <a:t>.member</a:t>
            </a:r>
            <a:r>
              <a:rPr lang="en-US" dirty="0">
                <a:latin typeface="Consolas" panose="020B0609020204030204" pitchFamily="49" charset="0"/>
              </a:rPr>
              <a:t>(…)</a:t>
            </a:r>
          </a:p>
          <a:p>
            <a:pPr lvl="1"/>
            <a:endParaRPr lang="en-US" dirty="0"/>
          </a:p>
          <a:p>
            <a:r>
              <a:rPr lang="en-US" dirty="0"/>
              <a:t>It is possible to have pointers to pointers to …, etc.,</a:t>
            </a:r>
            <a:br>
              <a:rPr lang="en-US" dirty="0"/>
            </a:br>
            <a:r>
              <a:rPr lang="en-US" dirty="0"/>
              <a:t>	but that is currently beyond the scope of this class </a:t>
            </a:r>
            <a:r>
              <a:rPr lang="en-US" dirty="0">
                <a:sym typeface="Wingdings" panose="05000000000000000000" pitchFamily="2" charset="2"/>
              </a:rPr>
              <a:t> </a:t>
            </a:r>
            <a:endParaRPr lang="en-US" dirty="0"/>
          </a:p>
        </p:txBody>
      </p:sp>
      <p:pic>
        <p:nvPicPr>
          <p:cNvPr id="9" name="Audio 8">
            <a:hlinkClick r:id="" action="ppaction://media"/>
            <a:extLst>
              <a:ext uri="{FF2B5EF4-FFF2-40B4-BE49-F238E27FC236}">
                <a16:creationId xmlns:a16="http://schemas.microsoft.com/office/drawing/2014/main" id="{E3CAD1E8-C2B6-4DFA-BA38-B55DD1BE9F4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11156788"/>
      </p:ext>
    </p:extLst>
  </p:cSld>
  <p:clrMapOvr>
    <a:masterClrMapping/>
  </p:clrMapOvr>
  <mc:AlternateContent xmlns:mc="http://schemas.openxmlformats.org/markup-compatibility/2006">
    <mc:Choice xmlns:p14="http://schemas.microsoft.com/office/powerpoint/2010/main" Requires="p14">
      <p:transition spd="slow" p14:dur="2000" advTm="87861"/>
    </mc:Choice>
    <mc:Fallback>
      <p:transition spd="slow" advTm="87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E506-E039-41E4-909B-F33D69A12245}"/>
              </a:ext>
            </a:extLst>
          </p:cNvPr>
          <p:cNvSpPr>
            <a:spLocks noGrp="1"/>
          </p:cNvSpPr>
          <p:nvPr>
            <p:ph type="title"/>
          </p:nvPr>
        </p:nvSpPr>
        <p:spPr/>
        <p:txBody>
          <a:bodyPr/>
          <a:lstStyle/>
          <a:p>
            <a:r>
              <a:rPr lang="en-US" dirty="0"/>
              <a:t>One last example</a:t>
            </a:r>
          </a:p>
        </p:txBody>
      </p:sp>
      <p:sp>
        <p:nvSpPr>
          <p:cNvPr id="3" name="Content Placeholder 2">
            <a:extLst>
              <a:ext uri="{FF2B5EF4-FFF2-40B4-BE49-F238E27FC236}">
                <a16:creationId xmlns:a16="http://schemas.microsoft.com/office/drawing/2014/main" id="{08E8CDA3-F4F3-4E9C-AAD5-1D53474A3576}"/>
              </a:ext>
            </a:extLst>
          </p:cNvPr>
          <p:cNvSpPr>
            <a:spLocks noGrp="1"/>
          </p:cNvSpPr>
          <p:nvPr>
            <p:ph idx="1"/>
          </p:nvPr>
        </p:nvSpPr>
        <p:spPr/>
        <p:txBody>
          <a:bodyPr/>
          <a:lstStyle/>
          <a:p>
            <a:r>
              <a:rPr lang="en-US" dirty="0"/>
              <a:t>Suppose we have the following class:</a:t>
            </a:r>
          </a:p>
          <a:p>
            <a:pPr marL="800100" lvl="2" indent="0">
              <a:buNone/>
            </a:pPr>
            <a:r>
              <a:rPr lang="en-US" sz="1600" dirty="0">
                <a:latin typeface="Consolas" panose="020B0609020204030204" pitchFamily="49" charset="0"/>
              </a:rPr>
              <a:t>class Node {</a:t>
            </a:r>
          </a:p>
          <a:p>
            <a:pPr marL="800100" lvl="2" indent="0">
              <a:buNone/>
            </a:pPr>
            <a:r>
              <a:rPr lang="en-US" sz="1600" dirty="0">
                <a:latin typeface="Consolas" panose="020B0609020204030204" pitchFamily="49" charset="0"/>
              </a:rPr>
              <a:t>    public:</a:t>
            </a:r>
          </a:p>
          <a:p>
            <a:pPr marL="800100" lvl="2" indent="0">
              <a:buNone/>
            </a:pPr>
            <a:r>
              <a:rPr lang="en-US" sz="1600" dirty="0">
                <a:latin typeface="Consolas" panose="020B0609020204030204" pitchFamily="49" charset="0"/>
              </a:rPr>
              <a:t>        int value_;</a:t>
            </a:r>
          </a:p>
          <a:p>
            <a:pPr marL="800100" lvl="2" indent="0">
              <a:buNone/>
            </a:pPr>
            <a:r>
              <a:rPr lang="en-US" sz="1600" dirty="0">
                <a:latin typeface="Consolas" panose="020B0609020204030204" pitchFamily="49" charset="0"/>
              </a:rPr>
              <a:t>        Node *</a:t>
            </a:r>
            <a:r>
              <a:rPr lang="en-US" sz="1600" dirty="0" err="1">
                <a:latin typeface="Consolas" panose="020B0609020204030204" pitchFamily="49" charset="0"/>
              </a:rPr>
              <a:t>p_next</a:t>
            </a:r>
            <a:r>
              <a:rPr lang="en-US" sz="1600" dirty="0">
                <a:latin typeface="Consolas" panose="020B0609020204030204" pitchFamily="49" charset="0"/>
              </a:rPr>
              <a:t>_;</a:t>
            </a:r>
          </a:p>
          <a:p>
            <a:pPr marL="800100" lvl="2" indent="0">
              <a:buNone/>
            </a:pP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r>
              <a:rPr lang="en-US" dirty="0"/>
              <a:t>This class stores:</a:t>
            </a:r>
          </a:p>
          <a:p>
            <a:pPr lvl="1"/>
            <a:r>
              <a:rPr lang="en-US" dirty="0"/>
              <a:t>An integer</a:t>
            </a:r>
          </a:p>
          <a:p>
            <a:pPr lvl="1"/>
            <a:r>
              <a:rPr lang="en-US" dirty="0"/>
              <a:t>An address of another instance of this class</a:t>
            </a:r>
          </a:p>
          <a:p>
            <a:pPr lvl="2"/>
            <a:r>
              <a:rPr lang="en-US" dirty="0"/>
              <a:t>That is, a pointer to another instance of this class</a:t>
            </a:r>
          </a:p>
        </p:txBody>
      </p:sp>
      <p:pic>
        <p:nvPicPr>
          <p:cNvPr id="4" name="Audio 3">
            <a:hlinkClick r:id="" action="ppaction://media"/>
            <a:extLst>
              <a:ext uri="{FF2B5EF4-FFF2-40B4-BE49-F238E27FC236}">
                <a16:creationId xmlns:a16="http://schemas.microsoft.com/office/drawing/2014/main" id="{AA2424E8-DB8E-4539-A0C0-0582D066C0A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38568690"/>
      </p:ext>
    </p:extLst>
  </p:cSld>
  <p:clrMapOvr>
    <a:masterClrMapping/>
  </p:clrMapOvr>
  <mc:AlternateContent xmlns:mc="http://schemas.openxmlformats.org/markup-compatibility/2006">
    <mc:Choice xmlns:p14="http://schemas.microsoft.com/office/powerpoint/2010/main" Requires="p14">
      <p:transition spd="slow" p14:dur="2000" advTm="30470"/>
    </mc:Choice>
    <mc:Fallback>
      <p:transition spd="slow" advTm="30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E506-E039-41E4-909B-F33D69A12245}"/>
              </a:ext>
            </a:extLst>
          </p:cNvPr>
          <p:cNvSpPr>
            <a:spLocks noGrp="1"/>
          </p:cNvSpPr>
          <p:nvPr>
            <p:ph type="title"/>
          </p:nvPr>
        </p:nvSpPr>
        <p:spPr/>
        <p:txBody>
          <a:bodyPr/>
          <a:lstStyle/>
          <a:p>
            <a:r>
              <a:rPr lang="en-US" dirty="0"/>
              <a:t>One last example</a:t>
            </a:r>
          </a:p>
        </p:txBody>
      </p:sp>
      <p:sp>
        <p:nvSpPr>
          <p:cNvPr id="3" name="Content Placeholder 2">
            <a:extLst>
              <a:ext uri="{FF2B5EF4-FFF2-40B4-BE49-F238E27FC236}">
                <a16:creationId xmlns:a16="http://schemas.microsoft.com/office/drawing/2014/main" id="{08E8CDA3-F4F3-4E9C-AAD5-1D53474A3576}"/>
              </a:ext>
            </a:extLst>
          </p:cNvPr>
          <p:cNvSpPr>
            <a:spLocks noGrp="1"/>
          </p:cNvSpPr>
          <p:nvPr>
            <p:ph idx="1"/>
          </p:nvPr>
        </p:nvSpPr>
        <p:spPr/>
        <p:txBody>
          <a:bodyPr/>
          <a:lstStyle/>
          <a:p>
            <a:r>
              <a:rPr lang="en-US" dirty="0"/>
              <a:t>Let’s use this class:</a:t>
            </a:r>
          </a:p>
          <a:p>
            <a:pPr marL="800100" lvl="2" indent="0">
              <a:buNone/>
            </a:pPr>
            <a:r>
              <a:rPr lang="en-US" sz="1400" dirty="0">
                <a:latin typeface="Consolas" panose="020B0609020204030204" pitchFamily="49" charset="0"/>
              </a:rPr>
              <a:t>int main() {</a:t>
            </a:r>
          </a:p>
          <a:p>
            <a:pPr marL="800100" lvl="2" indent="0">
              <a:buNone/>
            </a:pPr>
            <a:r>
              <a:rPr lang="en-US" sz="1400" dirty="0">
                <a:latin typeface="Consolas" panose="020B0609020204030204" pitchFamily="49" charset="0"/>
              </a:rPr>
              <a:t>    Node *p_42{ new Node{ 42, </a:t>
            </a:r>
            <a:r>
              <a:rPr lang="en-US" sz="1400" dirty="0" err="1">
                <a:latin typeface="Consolas" panose="020B0609020204030204" pitchFamily="49" charset="0"/>
              </a:rPr>
              <a:t>nullptr</a:t>
            </a:r>
            <a:r>
              <a:rPr lang="en-US" sz="1400" dirty="0">
                <a:latin typeface="Consolas" panose="020B0609020204030204" pitchFamily="49" charset="0"/>
              </a:rPr>
              <a:t> } };</a:t>
            </a:r>
          </a:p>
          <a:p>
            <a:pPr marL="800100" lvl="2" indent="0">
              <a:buNone/>
            </a:pP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 p_42 == " &lt;&lt; p_42 &lt;&lt; std::</a:t>
            </a:r>
            <a:r>
              <a:rPr lang="en-US" sz="1400" dirty="0" err="1">
                <a:latin typeface="Consolas" panose="020B0609020204030204" pitchFamily="49" charset="0"/>
              </a:rPr>
              <a:t>endl</a:t>
            </a:r>
            <a:r>
              <a:rPr lang="en-US" sz="1400" dirty="0">
                <a:latin typeface="Consolas" panose="020B0609020204030204" pitchFamily="49" charset="0"/>
              </a:rPr>
              <a:t>;</a:t>
            </a:r>
          </a:p>
          <a:p>
            <a:pPr marL="800100" lvl="2" indent="0">
              <a:buNone/>
            </a:pPr>
            <a:r>
              <a:rPr lang="en-US" sz="1400" dirty="0">
                <a:latin typeface="Consolas" panose="020B0609020204030204" pitchFamily="49" charset="0"/>
              </a:rPr>
              <a:t>    Node *p_91{ new Node{ 91, p_42 } };</a:t>
            </a:r>
          </a:p>
          <a:p>
            <a:pPr marL="800100" lvl="2" indent="0">
              <a:buNone/>
            </a:pP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 p_42 == " &lt;&lt; p_42 &lt;&lt; std::</a:t>
            </a:r>
            <a:r>
              <a:rPr lang="en-US" sz="1400" dirty="0" err="1">
                <a:latin typeface="Consolas" panose="020B0609020204030204" pitchFamily="49" charset="0"/>
              </a:rPr>
              <a:t>endl</a:t>
            </a:r>
            <a:r>
              <a:rPr lang="en-US" sz="1400" dirty="0">
                <a:latin typeface="Consolas" panose="020B0609020204030204" pitchFamily="49" charset="0"/>
              </a:rPr>
              <a:t>;</a:t>
            </a:r>
          </a:p>
          <a:p>
            <a:pPr marL="800100" lvl="2" indent="0">
              <a:buNone/>
            </a:pPr>
            <a:br>
              <a:rPr lang="en-US" sz="1400" dirty="0">
                <a:latin typeface="Consolas" panose="020B0609020204030204" pitchFamily="49" charset="0"/>
              </a:rPr>
            </a:b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p_91-&gt;value_   &lt;&lt; std::</a:t>
            </a:r>
            <a:r>
              <a:rPr lang="en-US" sz="1400" dirty="0" err="1">
                <a:latin typeface="Consolas" panose="020B0609020204030204" pitchFamily="49" charset="0"/>
              </a:rPr>
              <a:t>endl</a:t>
            </a:r>
            <a:r>
              <a:rPr lang="en-US" sz="1400" dirty="0">
                <a:latin typeface="Consolas" panose="020B0609020204030204" pitchFamily="49" charset="0"/>
              </a:rPr>
              <a:t>;</a:t>
            </a:r>
          </a:p>
          <a:p>
            <a:pPr marL="800100" lvl="2" indent="0">
              <a:buNone/>
            </a:pP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p_91-&gt;</a:t>
            </a:r>
            <a:r>
              <a:rPr lang="en-US" sz="1400" dirty="0" err="1">
                <a:latin typeface="Consolas" panose="020B0609020204030204" pitchFamily="49" charset="0"/>
              </a:rPr>
              <a:t>p_next</a:t>
            </a:r>
            <a:r>
              <a:rPr lang="en-US" sz="1400" dirty="0">
                <a:latin typeface="Consolas" panose="020B0609020204030204" pitchFamily="49" charset="0"/>
              </a:rPr>
              <a:t>_  &lt;&lt; std::</a:t>
            </a:r>
            <a:r>
              <a:rPr lang="en-US" sz="1400" dirty="0" err="1">
                <a:latin typeface="Consolas" panose="020B0609020204030204" pitchFamily="49" charset="0"/>
              </a:rPr>
              <a:t>endl</a:t>
            </a:r>
            <a:r>
              <a:rPr lang="en-US" sz="1400" dirty="0">
                <a:latin typeface="Consolas" panose="020B0609020204030204" pitchFamily="49" charset="0"/>
              </a:rPr>
              <a:t>;</a:t>
            </a:r>
          </a:p>
          <a:p>
            <a:pPr marL="800100" lvl="2" indent="0">
              <a:buNone/>
            </a:pP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p_91-&gt;</a:t>
            </a:r>
            <a:r>
              <a:rPr lang="en-US" sz="1400" dirty="0" err="1">
                <a:latin typeface="Consolas" panose="020B0609020204030204" pitchFamily="49" charset="0"/>
              </a:rPr>
              <a:t>p_next</a:t>
            </a:r>
            <a:r>
              <a:rPr lang="en-US" sz="1400" dirty="0">
                <a:latin typeface="Consolas" panose="020B0609020204030204" pitchFamily="49" charset="0"/>
              </a:rPr>
              <a:t>_-&gt;value_ &lt;&lt; std::</a:t>
            </a:r>
            <a:r>
              <a:rPr lang="en-US" sz="1400" dirty="0" err="1">
                <a:latin typeface="Consolas" panose="020B0609020204030204" pitchFamily="49" charset="0"/>
              </a:rPr>
              <a:t>endl</a:t>
            </a:r>
            <a:r>
              <a:rPr lang="en-US" sz="1400" dirty="0">
                <a:latin typeface="Consolas" panose="020B0609020204030204" pitchFamily="49" charset="0"/>
              </a:rPr>
              <a:t>;</a:t>
            </a:r>
          </a:p>
          <a:p>
            <a:pPr marL="800100" lvl="2" indent="0">
              <a:buNone/>
            </a:pP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a:t>
            </a:r>
            <a:r>
              <a:rPr kumimoji="0" lang="en-US"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cout</a:t>
            </a: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&lt;&lt; p_91-&gt;</a:t>
            </a:r>
            <a:r>
              <a:rPr kumimoji="0" lang="en-US"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p_next</a:t>
            </a: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_-&gt;</a:t>
            </a:r>
            <a:r>
              <a:rPr kumimoji="0" lang="en-US"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p_next</a:t>
            </a: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&lt;&lt; std::</a:t>
            </a:r>
            <a:r>
              <a:rPr kumimoji="0" lang="en-US" sz="14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endl</a:t>
            </a:r>
            <a:r>
              <a:rPr kumimoji="0" lang="en-US" sz="14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lvl="2" indent="0">
              <a:buNone/>
            </a:pP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    delete p_91-&gt;</a:t>
            </a:r>
            <a:r>
              <a:rPr lang="en-US" sz="1400" dirty="0" err="1">
                <a:solidFill>
                  <a:prstClr val="black"/>
                </a:solidFill>
                <a:latin typeface="Consolas" panose="020B0609020204030204" pitchFamily="49" charset="0"/>
              </a:rPr>
              <a:t>p_next</a:t>
            </a:r>
            <a:r>
              <a:rPr lang="en-US" sz="1400" dirty="0">
                <a:solidFill>
                  <a:prstClr val="black"/>
                </a:solidFill>
                <a:latin typeface="Consolas" panose="020B0609020204030204" pitchFamily="49" charset="0"/>
              </a:rPr>
              <a:t>_;</a:t>
            </a:r>
          </a:p>
          <a:p>
            <a:pPr marL="800100" lvl="2" indent="0">
              <a:buNone/>
            </a:pPr>
            <a:r>
              <a:rPr lang="en-US" sz="1400" dirty="0">
                <a:solidFill>
                  <a:prstClr val="black"/>
                </a:solidFill>
                <a:latin typeface="Consolas" panose="020B0609020204030204" pitchFamily="49" charset="0"/>
              </a:rPr>
              <a:t>    p_91-&gt;</a:t>
            </a:r>
            <a:r>
              <a:rPr lang="en-US" sz="1400" dirty="0" err="1">
                <a:solidFill>
                  <a:prstClr val="black"/>
                </a:solidFill>
                <a:latin typeface="Consolas" panose="020B0609020204030204" pitchFamily="49" charset="0"/>
              </a:rPr>
              <a:t>p_next</a:t>
            </a:r>
            <a:r>
              <a:rPr lang="en-US" sz="1400" dirty="0">
                <a:solidFill>
                  <a:prstClr val="black"/>
                </a:solidFill>
                <a:latin typeface="Consolas" panose="020B0609020204030204" pitchFamily="49" charset="0"/>
              </a:rPr>
              <a:t>_ = </a:t>
            </a:r>
            <a:r>
              <a:rPr lang="en-US" sz="1400" dirty="0" err="1">
                <a:solidFill>
                  <a:prstClr val="black"/>
                </a:solidFill>
                <a:latin typeface="Consolas" panose="020B0609020204030204" pitchFamily="49" charset="0"/>
              </a:rPr>
              <a:t>nullptr</a:t>
            </a:r>
            <a:r>
              <a:rPr lang="en-US" sz="1400" dirty="0">
                <a:solidFill>
                  <a:prstClr val="black"/>
                </a:solidFill>
                <a:latin typeface="Consolas" panose="020B0609020204030204" pitchFamily="49" charset="0"/>
              </a:rPr>
              <a:t>;</a:t>
            </a:r>
          </a:p>
          <a:p>
            <a:pPr marL="800100" lvl="2" indent="0">
              <a:buNone/>
            </a:pPr>
            <a:r>
              <a:rPr lang="en-US" sz="1400" dirty="0">
                <a:solidFill>
                  <a:prstClr val="black"/>
                </a:solidFill>
                <a:latin typeface="Consolas" panose="020B0609020204030204" pitchFamily="49" charset="0"/>
              </a:rPr>
              <a:t>    // We can no longer call delete p_42;</a:t>
            </a:r>
          </a:p>
          <a:p>
            <a:pPr marL="800100" lvl="2" indent="0">
              <a:buNone/>
            </a:pPr>
            <a:r>
              <a:rPr lang="en-US" sz="1400" dirty="0">
                <a:solidFill>
                  <a:prstClr val="black"/>
                </a:solidFill>
                <a:latin typeface="Consolas" panose="020B0609020204030204" pitchFamily="49" charset="0"/>
              </a:rPr>
              <a:t>    p_42 = </a:t>
            </a:r>
            <a:r>
              <a:rPr lang="en-US" sz="1400" dirty="0" err="1">
                <a:solidFill>
                  <a:prstClr val="black"/>
                </a:solidFill>
                <a:latin typeface="Consolas" panose="020B0609020204030204" pitchFamily="49" charset="0"/>
              </a:rPr>
              <a:t>nullptr</a:t>
            </a:r>
            <a:r>
              <a:rPr lang="en-US" sz="1400" dirty="0">
                <a:solidFill>
                  <a:prstClr val="black"/>
                </a:solidFill>
                <a:latin typeface="Consolas" panose="020B0609020204030204" pitchFamily="49" charset="0"/>
              </a:rPr>
              <a:t>; // Dangling pointer!!!</a:t>
            </a:r>
          </a:p>
          <a:p>
            <a:pPr marL="800100" lvl="2" indent="0">
              <a:buNone/>
            </a:pPr>
            <a:r>
              <a:rPr lang="en-US" sz="1400" dirty="0">
                <a:solidFill>
                  <a:prstClr val="black"/>
                </a:solidFill>
                <a:latin typeface="Consolas" panose="020B0609020204030204" pitchFamily="49" charset="0"/>
              </a:rPr>
              <a:t>    delete p_91;</a:t>
            </a:r>
          </a:p>
          <a:p>
            <a:pPr marL="800100" lvl="2" indent="0">
              <a:buNone/>
            </a:pPr>
            <a:r>
              <a:rPr lang="en-US" sz="1400" dirty="0">
                <a:solidFill>
                  <a:prstClr val="black"/>
                </a:solidFill>
                <a:latin typeface="Consolas" panose="020B0609020204030204" pitchFamily="49" charset="0"/>
              </a:rPr>
              <a:t>    p_91 = </a:t>
            </a:r>
            <a:r>
              <a:rPr lang="en-US" sz="1400" dirty="0" err="1">
                <a:solidFill>
                  <a:prstClr val="black"/>
                </a:solidFill>
                <a:latin typeface="Consolas" panose="020B0609020204030204" pitchFamily="49" charset="0"/>
              </a:rPr>
              <a:t>nullptr</a:t>
            </a:r>
            <a:r>
              <a:rPr lang="en-US" sz="1400" dirty="0">
                <a:solidFill>
                  <a:prstClr val="black"/>
                </a:solidFill>
                <a:latin typeface="Consolas" panose="020B0609020204030204" pitchFamily="49" charset="0"/>
              </a:rPr>
              <a:t>;</a:t>
            </a:r>
          </a:p>
          <a:p>
            <a:pPr marL="800100" lvl="2" indent="0">
              <a:buNone/>
            </a:pP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    return 0;</a:t>
            </a:r>
          </a:p>
          <a:p>
            <a:pPr marL="800100" lvl="2" indent="0">
              <a:buNone/>
            </a:pPr>
            <a:r>
              <a:rPr lang="en-US" sz="1400" dirty="0">
                <a:solidFill>
                  <a:prstClr val="black"/>
                </a:solidFill>
                <a:latin typeface="Consolas" panose="020B0609020204030204" pitchFamily="49" charset="0"/>
              </a:rPr>
              <a:t>}</a:t>
            </a:r>
            <a:endParaRPr lang="en-US" sz="1600" dirty="0"/>
          </a:p>
        </p:txBody>
      </p:sp>
      <p:sp>
        <p:nvSpPr>
          <p:cNvPr id="5" name="TextBox 4">
            <a:extLst>
              <a:ext uri="{FF2B5EF4-FFF2-40B4-BE49-F238E27FC236}">
                <a16:creationId xmlns:a16="http://schemas.microsoft.com/office/drawing/2014/main" id="{70273F8F-8EF5-4958-8553-C45584683375}"/>
              </a:ext>
            </a:extLst>
          </p:cNvPr>
          <p:cNvSpPr txBox="1"/>
          <p:nvPr/>
        </p:nvSpPr>
        <p:spPr>
          <a:xfrm>
            <a:off x="5568025" y="5414973"/>
            <a:ext cx="2736304" cy="1323439"/>
          </a:xfrm>
          <a:prstGeom prst="rect">
            <a:avLst/>
          </a:prstGeom>
          <a:noFill/>
        </p:spPr>
        <p:txBody>
          <a:bodyPr wrap="square">
            <a:spAutoFit/>
          </a:bodyPr>
          <a:lstStyle/>
          <a:p>
            <a:pPr indent="-114300"/>
            <a:r>
              <a:rPr lang="en-US" sz="1600" dirty="0">
                <a:solidFill>
                  <a:srgbClr val="0070C0"/>
                </a:solidFill>
                <a:latin typeface="Consolas" panose="020B0609020204030204" pitchFamily="49" charset="0"/>
              </a:rPr>
              <a:t>class Node {</a:t>
            </a:r>
          </a:p>
          <a:p>
            <a:pPr indent="-114300"/>
            <a:r>
              <a:rPr lang="en-US" sz="1600" dirty="0">
                <a:solidFill>
                  <a:srgbClr val="0070C0"/>
                </a:solidFill>
                <a:latin typeface="Consolas" panose="020B0609020204030204" pitchFamily="49" charset="0"/>
              </a:rPr>
              <a:t>    public:</a:t>
            </a:r>
          </a:p>
          <a:p>
            <a:pPr indent="-114300"/>
            <a:r>
              <a:rPr lang="en-US" sz="1600" dirty="0">
                <a:solidFill>
                  <a:srgbClr val="0070C0"/>
                </a:solidFill>
                <a:latin typeface="Consolas" panose="020B0609020204030204" pitchFamily="49" charset="0"/>
              </a:rPr>
              <a:t>        int value_;</a:t>
            </a:r>
          </a:p>
          <a:p>
            <a:pPr indent="-114300"/>
            <a:r>
              <a:rPr lang="en-US" sz="1600" dirty="0">
                <a:solidFill>
                  <a:srgbClr val="0070C0"/>
                </a:solidFill>
                <a:latin typeface="Consolas" panose="020B0609020204030204" pitchFamily="49" charset="0"/>
              </a:rPr>
              <a:t>        Node *</a:t>
            </a:r>
            <a:r>
              <a:rPr lang="en-US" sz="1600" dirty="0" err="1">
                <a:solidFill>
                  <a:srgbClr val="0070C0"/>
                </a:solidFill>
                <a:latin typeface="Consolas" panose="020B0609020204030204" pitchFamily="49" charset="0"/>
              </a:rPr>
              <a:t>p_next</a:t>
            </a:r>
            <a:r>
              <a:rPr lang="en-US" sz="1600" dirty="0">
                <a:solidFill>
                  <a:srgbClr val="0070C0"/>
                </a:solidFill>
                <a:latin typeface="Consolas" panose="020B0609020204030204" pitchFamily="49" charset="0"/>
              </a:rPr>
              <a:t>_;</a:t>
            </a:r>
          </a:p>
          <a:p>
            <a:pPr indent="-114300"/>
            <a:r>
              <a:rPr lang="en-US" sz="1600" dirty="0">
                <a:solidFill>
                  <a:srgbClr val="0070C0"/>
                </a:solidFill>
                <a:latin typeface="Consolas" panose="020B0609020204030204" pitchFamily="49" charset="0"/>
              </a:rPr>
              <a:t>};</a:t>
            </a:r>
          </a:p>
        </p:txBody>
      </p:sp>
      <p:sp>
        <p:nvSpPr>
          <p:cNvPr id="6" name="TextBox 5">
            <a:extLst>
              <a:ext uri="{FF2B5EF4-FFF2-40B4-BE49-F238E27FC236}">
                <a16:creationId xmlns:a16="http://schemas.microsoft.com/office/drawing/2014/main" id="{B740E6D2-4106-4A81-BE39-B2793CD1D4FB}"/>
              </a:ext>
            </a:extLst>
          </p:cNvPr>
          <p:cNvSpPr txBox="1"/>
          <p:nvPr/>
        </p:nvSpPr>
        <p:spPr>
          <a:xfrm>
            <a:off x="6515200" y="3079037"/>
            <a:ext cx="2628800" cy="2031325"/>
          </a:xfrm>
          <a:prstGeom prst="rect">
            <a:avLst/>
          </a:prstGeom>
          <a:noFill/>
        </p:spPr>
        <p:txBody>
          <a:bodyPr wrap="square">
            <a:spAutoFit/>
          </a:bodyPr>
          <a:lstStyle/>
          <a:p>
            <a:pPr indent="-114300"/>
            <a:r>
              <a:rPr lang="en-US" dirty="0">
                <a:solidFill>
                  <a:srgbClr val="0070C0"/>
                </a:solidFill>
                <a:latin typeface="Georgia" panose="02040502050405020303" pitchFamily="18" charset="0"/>
              </a:rPr>
              <a:t>Output:</a:t>
            </a:r>
          </a:p>
          <a:p>
            <a:pPr indent="-114300"/>
            <a:r>
              <a:rPr lang="en-US" dirty="0">
                <a:solidFill>
                  <a:srgbClr val="0070C0"/>
                </a:solidFill>
                <a:latin typeface="Consolas" panose="020B0609020204030204" pitchFamily="49" charset="0"/>
              </a:rPr>
              <a:t>   p_42 == 0x13f0a8</a:t>
            </a:r>
          </a:p>
          <a:p>
            <a:pPr indent="-114300"/>
            <a:r>
              <a:rPr lang="en-US" dirty="0">
                <a:solidFill>
                  <a:srgbClr val="0070C0"/>
                </a:solidFill>
                <a:latin typeface="Consolas" panose="020B0609020204030204" pitchFamily="49" charset="0"/>
              </a:rPr>
              <a:t>   p_91 == 0xb03c50</a:t>
            </a:r>
          </a:p>
          <a:p>
            <a:pPr indent="-114300"/>
            <a:r>
              <a:rPr lang="en-US" dirty="0">
                <a:solidFill>
                  <a:srgbClr val="0070C0"/>
                </a:solidFill>
                <a:latin typeface="Consolas" panose="020B0609020204030204" pitchFamily="49" charset="0"/>
              </a:rPr>
              <a:t>   91</a:t>
            </a:r>
          </a:p>
          <a:p>
            <a:pPr indent="-114300"/>
            <a:r>
              <a:rPr lang="en-US" dirty="0">
                <a:solidFill>
                  <a:srgbClr val="0070C0"/>
                </a:solidFill>
                <a:latin typeface="Consolas" panose="020B0609020204030204" pitchFamily="49" charset="0"/>
              </a:rPr>
              <a:t>   0x13f0a8</a:t>
            </a:r>
          </a:p>
          <a:p>
            <a:pPr indent="-114300"/>
            <a:r>
              <a:rPr lang="en-US" dirty="0">
                <a:solidFill>
                  <a:srgbClr val="0070C0"/>
                </a:solidFill>
                <a:latin typeface="Consolas" panose="020B0609020204030204" pitchFamily="49" charset="0"/>
              </a:rPr>
              <a:t>   42</a:t>
            </a:r>
          </a:p>
          <a:p>
            <a:pPr indent="-114300"/>
            <a:r>
              <a:rPr lang="en-US" dirty="0">
                <a:solidFill>
                  <a:srgbClr val="0070C0"/>
                </a:solidFill>
                <a:latin typeface="Consolas" panose="020B0609020204030204" pitchFamily="49" charset="0"/>
              </a:rPr>
              <a:t>   0</a:t>
            </a:r>
          </a:p>
        </p:txBody>
      </p:sp>
      <p:sp>
        <p:nvSpPr>
          <p:cNvPr id="8" name="Rectangle: Rounded Corners 7">
            <a:extLst>
              <a:ext uri="{FF2B5EF4-FFF2-40B4-BE49-F238E27FC236}">
                <a16:creationId xmlns:a16="http://schemas.microsoft.com/office/drawing/2014/main" id="{6F7F2083-43A1-4791-A11A-F4AB8EE1198B}"/>
              </a:ext>
            </a:extLst>
          </p:cNvPr>
          <p:cNvSpPr/>
          <p:nvPr/>
        </p:nvSpPr>
        <p:spPr>
          <a:xfrm>
            <a:off x="1593504" y="2198291"/>
            <a:ext cx="4706688" cy="5713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3E583BB-4ED4-451C-AEBF-20FADC6A2CE2}"/>
              </a:ext>
            </a:extLst>
          </p:cNvPr>
          <p:cNvSpPr/>
          <p:nvPr/>
        </p:nvSpPr>
        <p:spPr>
          <a:xfrm>
            <a:off x="1604109" y="2678237"/>
            <a:ext cx="4706688" cy="5713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1">
            <a:extLst>
              <a:ext uri="{FF2B5EF4-FFF2-40B4-BE49-F238E27FC236}">
                <a16:creationId xmlns:a16="http://schemas.microsoft.com/office/drawing/2014/main" id="{14558CCE-62E0-41C3-A0A2-BF5AB29ACCB6}"/>
              </a:ext>
            </a:extLst>
          </p:cNvPr>
          <p:cNvGraphicFramePr>
            <a:graphicFrameLocks noGrp="1"/>
          </p:cNvGraphicFramePr>
          <p:nvPr>
            <p:extLst>
              <p:ext uri="{D42A27DB-BD31-4B8C-83A1-F6EECF244321}">
                <p14:modId xmlns:p14="http://schemas.microsoft.com/office/powerpoint/2010/main" val="584465780"/>
              </p:ext>
            </p:extLst>
          </p:nvPr>
        </p:nvGraphicFramePr>
        <p:xfrm>
          <a:off x="5484894" y="1204119"/>
          <a:ext cx="2902566" cy="609600"/>
        </p:xfrm>
        <a:graphic>
          <a:graphicData uri="http://schemas.openxmlformats.org/drawingml/2006/table">
            <a:tbl>
              <a:tblPr firstRow="1" bandRow="1">
                <a:tableStyleId>{2D5ABB26-0587-4C30-8999-92F81FD0307C}</a:tableStyleId>
              </a:tblPr>
              <a:tblGrid>
                <a:gridCol w="967522">
                  <a:extLst>
                    <a:ext uri="{9D8B030D-6E8A-4147-A177-3AD203B41FA5}">
                      <a16:colId xmlns:a16="http://schemas.microsoft.com/office/drawing/2014/main" val="1281729860"/>
                    </a:ext>
                  </a:extLst>
                </a:gridCol>
                <a:gridCol w="967522">
                  <a:extLst>
                    <a:ext uri="{9D8B030D-6E8A-4147-A177-3AD203B41FA5}">
                      <a16:colId xmlns:a16="http://schemas.microsoft.com/office/drawing/2014/main" val="2797067346"/>
                    </a:ext>
                  </a:extLst>
                </a:gridCol>
                <a:gridCol w="967522">
                  <a:extLst>
                    <a:ext uri="{9D8B030D-6E8A-4147-A177-3AD203B41FA5}">
                      <a16:colId xmlns:a16="http://schemas.microsoft.com/office/drawing/2014/main" val="1181655538"/>
                    </a:ext>
                  </a:extLst>
                </a:gridCol>
              </a:tblGrid>
              <a:tr h="0">
                <a:tc>
                  <a:txBody>
                    <a:bodyPr/>
                    <a:lstStyle/>
                    <a:p>
                      <a:r>
                        <a:rPr lang="en-US" sz="1400" dirty="0">
                          <a:latin typeface="Consolas" panose="020B0609020204030204" pitchFamily="49" charset="0"/>
                        </a:rPr>
                        <a:t>0x13f0a8</a:t>
                      </a:r>
                    </a:p>
                  </a:txBody>
                  <a:tcPr marL="45720" marR="45720">
                    <a:lnR w="12700" cap="flat" cmpd="sng" algn="ctr">
                      <a:solidFill>
                        <a:schemeClr val="tx1"/>
                      </a:solidFill>
                      <a:prstDash val="solid"/>
                      <a:round/>
                      <a:headEnd type="none" w="med" len="med"/>
                      <a:tailEnd type="none" w="med" len="med"/>
                    </a:lnR>
                  </a:tcPr>
                </a:tc>
                <a:tc>
                  <a:txBody>
                    <a:bodyPr/>
                    <a:lstStyle/>
                    <a:p>
                      <a:r>
                        <a:rPr lang="en-US" sz="1400" dirty="0">
                          <a:latin typeface="Consolas" panose="020B0609020204030204" pitchFamily="49" charset="0"/>
                        </a:rPr>
                        <a:t>42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onsolas" panose="020B0609020204030204" pitchFamily="49" charset="0"/>
                        </a:rPr>
                        <a:t>value_</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2449945"/>
                  </a:ext>
                </a:extLst>
              </a:tr>
              <a:tr h="233576">
                <a:tc>
                  <a:txBody>
                    <a:bodyPr/>
                    <a:lstStyle/>
                    <a:p>
                      <a:endParaRPr lang="en-US" sz="1400" dirty="0">
                        <a:latin typeface="Consolas" panose="020B0609020204030204" pitchFamily="49" charset="0"/>
                      </a:endParaRPr>
                    </a:p>
                  </a:txBody>
                  <a:tcPr marL="45720" marR="45720">
                    <a:lnR w="12700" cap="flat" cmpd="sng" algn="ctr">
                      <a:solidFill>
                        <a:schemeClr val="tx1"/>
                      </a:solidFill>
                      <a:prstDash val="solid"/>
                      <a:round/>
                      <a:headEnd type="none" w="med" len="med"/>
                      <a:tailEnd type="none" w="med" len="med"/>
                    </a:lnR>
                  </a:tcPr>
                </a:tc>
                <a:tc>
                  <a:txBody>
                    <a:bodyPr/>
                    <a:lstStyle/>
                    <a:p>
                      <a:r>
                        <a:rPr lang="en-US" sz="1400" dirty="0">
                          <a:latin typeface="Consolas" panose="020B0609020204030204" pitchFamily="49" charset="0"/>
                        </a:rPr>
                        <a:t>0x0</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err="1">
                          <a:latin typeface="Consolas" panose="020B0609020204030204" pitchFamily="49" charset="0"/>
                        </a:rPr>
                        <a:t>p_next</a:t>
                      </a:r>
                      <a:r>
                        <a:rPr lang="en-US" sz="1400" dirty="0">
                          <a:latin typeface="Consolas" panose="020B0609020204030204" pitchFamily="49" charset="0"/>
                        </a:rPr>
                        <a:t>_</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3833943"/>
                  </a:ext>
                </a:extLst>
              </a:tr>
            </a:tbl>
          </a:graphicData>
        </a:graphic>
      </p:graphicFrame>
      <p:graphicFrame>
        <p:nvGraphicFramePr>
          <p:cNvPr id="12" name="Table 11">
            <a:extLst>
              <a:ext uri="{FF2B5EF4-FFF2-40B4-BE49-F238E27FC236}">
                <a16:creationId xmlns:a16="http://schemas.microsoft.com/office/drawing/2014/main" id="{E3E38680-9F5F-4261-8232-EB31A4B5C424}"/>
              </a:ext>
            </a:extLst>
          </p:cNvPr>
          <p:cNvGraphicFramePr>
            <a:graphicFrameLocks noGrp="1"/>
          </p:cNvGraphicFramePr>
          <p:nvPr>
            <p:extLst>
              <p:ext uri="{D42A27DB-BD31-4B8C-83A1-F6EECF244321}">
                <p14:modId xmlns:p14="http://schemas.microsoft.com/office/powerpoint/2010/main" val="729457295"/>
              </p:ext>
            </p:extLst>
          </p:nvPr>
        </p:nvGraphicFramePr>
        <p:xfrm>
          <a:off x="6136184" y="1973749"/>
          <a:ext cx="2902566" cy="609600"/>
        </p:xfrm>
        <a:graphic>
          <a:graphicData uri="http://schemas.openxmlformats.org/drawingml/2006/table">
            <a:tbl>
              <a:tblPr firstRow="1" bandRow="1">
                <a:tableStyleId>{2D5ABB26-0587-4C30-8999-92F81FD0307C}</a:tableStyleId>
              </a:tblPr>
              <a:tblGrid>
                <a:gridCol w="967522">
                  <a:extLst>
                    <a:ext uri="{9D8B030D-6E8A-4147-A177-3AD203B41FA5}">
                      <a16:colId xmlns:a16="http://schemas.microsoft.com/office/drawing/2014/main" val="1281729860"/>
                    </a:ext>
                  </a:extLst>
                </a:gridCol>
                <a:gridCol w="967522">
                  <a:extLst>
                    <a:ext uri="{9D8B030D-6E8A-4147-A177-3AD203B41FA5}">
                      <a16:colId xmlns:a16="http://schemas.microsoft.com/office/drawing/2014/main" val="2797067346"/>
                    </a:ext>
                  </a:extLst>
                </a:gridCol>
                <a:gridCol w="967522">
                  <a:extLst>
                    <a:ext uri="{9D8B030D-6E8A-4147-A177-3AD203B41FA5}">
                      <a16:colId xmlns:a16="http://schemas.microsoft.com/office/drawing/2014/main" val="1181655538"/>
                    </a:ext>
                  </a:extLst>
                </a:gridCol>
              </a:tblGrid>
              <a:tr h="0">
                <a:tc>
                  <a:txBody>
                    <a:bodyPr/>
                    <a:lstStyle/>
                    <a:p>
                      <a:r>
                        <a:rPr lang="en-US" sz="1400" dirty="0">
                          <a:latin typeface="Consolas" panose="020B0609020204030204" pitchFamily="49" charset="0"/>
                        </a:rPr>
                        <a:t>0xb03c50</a:t>
                      </a:r>
                    </a:p>
                  </a:txBody>
                  <a:tcPr marL="45720" marR="45720">
                    <a:lnR w="12700" cap="flat" cmpd="sng" algn="ctr">
                      <a:solidFill>
                        <a:schemeClr val="tx1"/>
                      </a:solidFill>
                      <a:prstDash val="solid"/>
                      <a:round/>
                      <a:headEnd type="none" w="med" len="med"/>
                      <a:tailEnd type="none" w="med" len="med"/>
                    </a:lnR>
                  </a:tcPr>
                </a:tc>
                <a:tc>
                  <a:txBody>
                    <a:bodyPr/>
                    <a:lstStyle/>
                    <a:p>
                      <a:r>
                        <a:rPr lang="en-US" sz="1400" dirty="0">
                          <a:latin typeface="Consolas" panose="020B0609020204030204" pitchFamily="49" charset="0"/>
                        </a:rPr>
                        <a:t>91</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Consolas" panose="020B0609020204030204" pitchFamily="49" charset="0"/>
                        </a:rPr>
                        <a:t>value_</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2449945"/>
                  </a:ext>
                </a:extLst>
              </a:tr>
              <a:tr h="233576">
                <a:tc>
                  <a:txBody>
                    <a:bodyPr/>
                    <a:lstStyle/>
                    <a:p>
                      <a:endParaRPr lang="en-US" sz="1400" dirty="0">
                        <a:latin typeface="Consolas" panose="020B0609020204030204" pitchFamily="49" charset="0"/>
                      </a:endParaRPr>
                    </a:p>
                  </a:txBody>
                  <a:tcPr marL="45720" marR="45720">
                    <a:lnR w="12700" cap="flat" cmpd="sng" algn="ctr">
                      <a:solidFill>
                        <a:schemeClr val="tx1"/>
                      </a:solidFill>
                      <a:prstDash val="solid"/>
                      <a:round/>
                      <a:headEnd type="none" w="med" len="med"/>
                      <a:tailEnd type="none" w="med" len="med"/>
                    </a:lnR>
                  </a:tcPr>
                </a:tc>
                <a:tc>
                  <a:txBody>
                    <a:bodyPr/>
                    <a:lstStyle/>
                    <a:p>
                      <a:r>
                        <a:rPr lang="en-US" sz="1400" dirty="0">
                          <a:latin typeface="Consolas" panose="020B0609020204030204" pitchFamily="49" charset="0"/>
                        </a:rPr>
                        <a:t>0x13f0a8</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err="1">
                          <a:latin typeface="Consolas" panose="020B0609020204030204" pitchFamily="49" charset="0"/>
                        </a:rPr>
                        <a:t>p_next</a:t>
                      </a:r>
                      <a:r>
                        <a:rPr lang="en-US" sz="1400" dirty="0">
                          <a:latin typeface="Consolas" panose="020B0609020204030204" pitchFamily="49" charset="0"/>
                        </a:rPr>
                        <a:t>_</a:t>
                      </a:r>
                    </a:p>
                  </a:txBody>
                  <a:tcPr marL="45720" marR="457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3833943"/>
                  </a:ext>
                </a:extLst>
              </a:tr>
            </a:tbl>
          </a:graphicData>
        </a:graphic>
      </p:graphicFrame>
      <p:sp>
        <p:nvSpPr>
          <p:cNvPr id="13" name="Rectangle: Rounded Corners 12">
            <a:extLst>
              <a:ext uri="{FF2B5EF4-FFF2-40B4-BE49-F238E27FC236}">
                <a16:creationId xmlns:a16="http://schemas.microsoft.com/office/drawing/2014/main" id="{0BCB2D72-E38A-4321-8AA0-0243BE0A51FC}"/>
              </a:ext>
            </a:extLst>
          </p:cNvPr>
          <p:cNvSpPr/>
          <p:nvPr/>
        </p:nvSpPr>
        <p:spPr>
          <a:xfrm>
            <a:off x="1675732" y="3450291"/>
            <a:ext cx="4264420" cy="2792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1C24F99-F73A-4AB2-B604-D551E60E546E}"/>
              </a:ext>
            </a:extLst>
          </p:cNvPr>
          <p:cNvSpPr/>
          <p:nvPr/>
        </p:nvSpPr>
        <p:spPr>
          <a:xfrm>
            <a:off x="1675732" y="3701469"/>
            <a:ext cx="4264420" cy="2792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379CE08-150F-4E31-B7E8-0EE008D72E86}"/>
              </a:ext>
            </a:extLst>
          </p:cNvPr>
          <p:cNvSpPr/>
          <p:nvPr/>
        </p:nvSpPr>
        <p:spPr>
          <a:xfrm>
            <a:off x="1675732" y="3968701"/>
            <a:ext cx="4839468" cy="2792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76E1D7D-5398-45B7-AC4F-337C68C607E0}"/>
              </a:ext>
            </a:extLst>
          </p:cNvPr>
          <p:cNvSpPr/>
          <p:nvPr/>
        </p:nvSpPr>
        <p:spPr>
          <a:xfrm>
            <a:off x="1675732" y="4224644"/>
            <a:ext cx="4912492" cy="2792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43CFACE-AC8C-47FE-B17A-085A6B018C9E}"/>
              </a:ext>
            </a:extLst>
          </p:cNvPr>
          <p:cNvSpPr/>
          <p:nvPr/>
        </p:nvSpPr>
        <p:spPr>
          <a:xfrm>
            <a:off x="1675732" y="4736433"/>
            <a:ext cx="2176188" cy="2792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6306917-7328-4560-BD01-439BB30545C7}"/>
              </a:ext>
            </a:extLst>
          </p:cNvPr>
          <p:cNvSpPr/>
          <p:nvPr/>
        </p:nvSpPr>
        <p:spPr>
          <a:xfrm>
            <a:off x="1675732" y="5001887"/>
            <a:ext cx="2536228" cy="2792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F00F0DC-606D-4219-835D-F5D66D1FD178}"/>
              </a:ext>
            </a:extLst>
          </p:cNvPr>
          <p:cNvSpPr/>
          <p:nvPr/>
        </p:nvSpPr>
        <p:spPr>
          <a:xfrm>
            <a:off x="1675731" y="5257800"/>
            <a:ext cx="3892293" cy="5135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3F4E9488-6490-4CDA-8120-DBB2ABBCB0DF}"/>
              </a:ext>
            </a:extLst>
          </p:cNvPr>
          <p:cNvSpPr/>
          <p:nvPr/>
        </p:nvSpPr>
        <p:spPr>
          <a:xfrm>
            <a:off x="1675732" y="5753338"/>
            <a:ext cx="1312092" cy="2792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B2C9D4E-3432-450F-8D6D-24CA9DCF763F}"/>
              </a:ext>
            </a:extLst>
          </p:cNvPr>
          <p:cNvSpPr/>
          <p:nvPr/>
        </p:nvSpPr>
        <p:spPr>
          <a:xfrm>
            <a:off x="1675732" y="5994436"/>
            <a:ext cx="1600124" cy="2792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24">
            <a:extLst>
              <a:ext uri="{FF2B5EF4-FFF2-40B4-BE49-F238E27FC236}">
                <a16:creationId xmlns:a16="http://schemas.microsoft.com/office/drawing/2014/main" id="{9DEA23BF-3337-4C45-B792-7C5FD97B7AC3}"/>
              </a:ext>
            </a:extLst>
          </p:cNvPr>
          <p:cNvGraphicFramePr>
            <a:graphicFrameLocks noGrp="1"/>
          </p:cNvGraphicFramePr>
          <p:nvPr>
            <p:extLst>
              <p:ext uri="{D42A27DB-BD31-4B8C-83A1-F6EECF244321}">
                <p14:modId xmlns:p14="http://schemas.microsoft.com/office/powerpoint/2010/main" val="190673927"/>
              </p:ext>
            </p:extLst>
          </p:nvPr>
        </p:nvGraphicFramePr>
        <p:xfrm>
          <a:off x="7103706" y="2281503"/>
          <a:ext cx="967522" cy="304800"/>
        </p:xfrm>
        <a:graphic>
          <a:graphicData uri="http://schemas.openxmlformats.org/drawingml/2006/table">
            <a:tbl>
              <a:tblPr firstRow="1" bandRow="1">
                <a:tableStyleId>{2D5ABB26-0587-4C30-8999-92F81FD0307C}</a:tableStyleId>
              </a:tblPr>
              <a:tblGrid>
                <a:gridCol w="967522">
                  <a:extLst>
                    <a:ext uri="{9D8B030D-6E8A-4147-A177-3AD203B41FA5}">
                      <a16:colId xmlns:a16="http://schemas.microsoft.com/office/drawing/2014/main" val="3983932084"/>
                    </a:ext>
                  </a:extLst>
                </a:gridCol>
              </a:tblGrid>
              <a:tr h="233576">
                <a:tc>
                  <a:txBody>
                    <a:bodyPr/>
                    <a:lstStyle/>
                    <a:p>
                      <a:r>
                        <a:rPr lang="en-US" sz="1400" dirty="0">
                          <a:latin typeface="Consolas" panose="020B0609020204030204" pitchFamily="49" charset="0"/>
                        </a:rPr>
                        <a:t>0x0</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3764028"/>
                  </a:ext>
                </a:extLst>
              </a:tr>
            </a:tbl>
          </a:graphicData>
        </a:graphic>
      </p:graphicFrame>
      <p:pic>
        <p:nvPicPr>
          <p:cNvPr id="30" name="Audio 29">
            <a:hlinkClick r:id="" action="ppaction://media"/>
            <a:extLst>
              <a:ext uri="{FF2B5EF4-FFF2-40B4-BE49-F238E27FC236}">
                <a16:creationId xmlns:a16="http://schemas.microsoft.com/office/drawing/2014/main" id="{F8826942-B8B3-445F-9C75-5BAA5DB1ADA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09166375"/>
      </p:ext>
    </p:extLst>
  </p:cSld>
  <p:clrMapOvr>
    <a:masterClrMapping/>
  </p:clrMapOvr>
  <mc:AlternateContent xmlns:mc="http://schemas.openxmlformats.org/markup-compatibility/2006">
    <mc:Choice xmlns:p14="http://schemas.microsoft.com/office/powerpoint/2010/main" Requires="p14">
      <p:transition spd="slow" p14:dur="2000" advTm="328450"/>
    </mc:Choice>
    <mc:Fallback>
      <p:transition spd="slow" advTm="32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10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10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10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ntr" presetSubtype="0" fill="hold" grpId="0" nodeType="withEffect">
                                  <p:stCondLst>
                                    <p:cond delay="10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10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ntr" presetSubtype="0" fill="hold" grpId="0" nodeType="withEffect">
                                  <p:stCondLst>
                                    <p:cond delay="10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10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ntr" presetSubtype="0" fill="hold" grpId="0" nodeType="withEffect">
                                  <p:stCondLst>
                                    <p:cond delay="10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100"/>
                                  </p:stCondLst>
                                  <p:childTnLst>
                                    <p:set>
                                      <p:cBhvr>
                                        <p:cTn id="68" dur="1" fill="hold">
                                          <p:stCondLst>
                                            <p:cond delay="0"/>
                                          </p:stCondLst>
                                        </p:cTn>
                                        <p:tgtEl>
                                          <p:spTgt spid="16"/>
                                        </p:tgtEl>
                                        <p:attrNameLst>
                                          <p:attrName>style.visibility</p:attrName>
                                        </p:attrNameLst>
                                      </p:cBhvr>
                                      <p:to>
                                        <p:strVal val="hidden"/>
                                      </p:to>
                                    </p:set>
                                  </p:childTnLst>
                                </p:cTn>
                              </p:par>
                              <p:par>
                                <p:cTn id="69" presetID="1" presetClass="entr" presetSubtype="0" fill="hold" grpId="0" nodeType="withEffect">
                                  <p:stCondLst>
                                    <p:cond delay="10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100"/>
                                  </p:stCondLst>
                                  <p:childTnLst>
                                    <p:set>
                                      <p:cBhvr>
                                        <p:cTn id="78" dur="1" fill="hold">
                                          <p:stCondLst>
                                            <p:cond delay="0"/>
                                          </p:stCondLst>
                                        </p:cTn>
                                        <p:tgtEl>
                                          <p:spTgt spid="17"/>
                                        </p:tgtEl>
                                        <p:attrNameLst>
                                          <p:attrName>style.visibility</p:attrName>
                                        </p:attrNameLst>
                                      </p:cBhvr>
                                      <p:to>
                                        <p:strVal val="hidden"/>
                                      </p:to>
                                    </p:set>
                                  </p:childTnLst>
                                </p:cTn>
                              </p:par>
                              <p:par>
                                <p:cTn id="79" presetID="1" presetClass="entr" presetSubtype="0" fill="hold" grpId="0" nodeType="withEffect">
                                  <p:stCondLst>
                                    <p:cond delay="10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100"/>
                                  </p:stCondLst>
                                  <p:childTnLst>
                                    <p:set>
                                      <p:cBhvr>
                                        <p:cTn id="88" dur="1" fill="hold">
                                          <p:stCondLst>
                                            <p:cond delay="0"/>
                                          </p:stCondLst>
                                        </p:cTn>
                                        <p:tgtEl>
                                          <p:spTgt spid="18"/>
                                        </p:tgtEl>
                                        <p:attrNameLst>
                                          <p:attrName>style.visibility</p:attrName>
                                        </p:attrNameLst>
                                      </p:cBhvr>
                                      <p:to>
                                        <p:strVal val="hidden"/>
                                      </p:to>
                                    </p:set>
                                  </p:childTnLst>
                                </p:cTn>
                              </p:par>
                              <p:par>
                                <p:cTn id="89" presetID="1" presetClass="entr" presetSubtype="0" fill="hold" grpId="0" nodeType="withEffect">
                                  <p:stCondLst>
                                    <p:cond delay="100"/>
                                  </p:stCondLst>
                                  <p:childTnLst>
                                    <p:set>
                                      <p:cBhvr>
                                        <p:cTn id="90" dur="1" fill="hold">
                                          <p:stCondLst>
                                            <p:cond delay="0"/>
                                          </p:stCondLst>
                                        </p:cTn>
                                        <p:tgtEl>
                                          <p:spTgt spid="1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100"/>
                                  </p:stCondLst>
                                  <p:childTnLst>
                                    <p:set>
                                      <p:cBhvr>
                                        <p:cTn id="98" dur="1" fill="hold">
                                          <p:stCondLst>
                                            <p:cond delay="0"/>
                                          </p:stCondLst>
                                        </p:cTn>
                                        <p:tgtEl>
                                          <p:spTgt spid="19"/>
                                        </p:tgtEl>
                                        <p:attrNameLst>
                                          <p:attrName>style.visibility</p:attrName>
                                        </p:attrNameLst>
                                      </p:cBhvr>
                                      <p:to>
                                        <p:strVal val="hidden"/>
                                      </p:to>
                                    </p:set>
                                  </p:childTnLst>
                                </p:cTn>
                              </p:par>
                              <p:par>
                                <p:cTn id="99" presetID="1" presetClass="entr" presetSubtype="0" fill="hold" grpId="0" nodeType="withEffect">
                                  <p:stCondLst>
                                    <p:cond delay="100"/>
                                  </p:stCondLst>
                                  <p:childTnLst>
                                    <p:set>
                                      <p:cBhvr>
                                        <p:cTn id="100" dur="1" fill="hold">
                                          <p:stCondLst>
                                            <p:cond delay="0"/>
                                          </p:stCondLst>
                                        </p:cTn>
                                        <p:tgtEl>
                                          <p:spTgt spid="2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100"/>
                                  </p:stCondLst>
                                  <p:childTnLst>
                                    <p:set>
                                      <p:cBhvr>
                                        <p:cTn id="104" dur="1" fill="hold">
                                          <p:stCondLst>
                                            <p:cond delay="0"/>
                                          </p:stCondLst>
                                        </p:cTn>
                                        <p:tgtEl>
                                          <p:spTgt spid="20"/>
                                        </p:tgtEl>
                                        <p:attrNameLst>
                                          <p:attrName>style.visibility</p:attrName>
                                        </p:attrNameLst>
                                      </p:cBhvr>
                                      <p:to>
                                        <p:strVal val="hidden"/>
                                      </p:to>
                                    </p:set>
                                  </p:childTnLst>
                                </p:cTn>
                              </p:par>
                              <p:par>
                                <p:cTn id="105" presetID="1" presetClass="entr" presetSubtype="0" fill="hold" grpId="0" nodeType="withEffect">
                                  <p:stCondLst>
                                    <p:cond delay="100"/>
                                  </p:stCondLst>
                                  <p:childTnLst>
                                    <p:set>
                                      <p:cBhvr>
                                        <p:cTn id="106" dur="1" fill="hold">
                                          <p:stCondLst>
                                            <p:cond delay="0"/>
                                          </p:stCondLst>
                                        </p:cTn>
                                        <p:tgtEl>
                                          <p:spTgt spid="2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12"/>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2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100"/>
                                  </p:stCondLst>
                                  <p:childTnLst>
                                    <p:set>
                                      <p:cBhvr>
                                        <p:cTn id="116" dur="1" fill="hold">
                                          <p:stCondLst>
                                            <p:cond delay="0"/>
                                          </p:stCondLst>
                                        </p:cTn>
                                        <p:tgtEl>
                                          <p:spTgt spid="21"/>
                                        </p:tgtEl>
                                        <p:attrNameLst>
                                          <p:attrName>style.visibility</p:attrName>
                                        </p:attrNameLst>
                                      </p:cBhvr>
                                      <p:to>
                                        <p:strVal val="hidden"/>
                                      </p:to>
                                    </p:set>
                                  </p:childTnLst>
                                </p:cTn>
                              </p:par>
                              <p:par>
                                <p:cTn id="117" presetID="1" presetClass="entr" presetSubtype="0" fill="hold" grpId="0" nodeType="withEffect">
                                  <p:stCondLst>
                                    <p:cond delay="100"/>
                                  </p:stCondLst>
                                  <p:childTnLst>
                                    <p:set>
                                      <p:cBhvr>
                                        <p:cTn id="118" dur="1" fill="hold">
                                          <p:stCondLst>
                                            <p:cond delay="0"/>
                                          </p:stCondLst>
                                        </p:cTn>
                                        <p:tgtEl>
                                          <p:spTgt spid="2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100"/>
                                  </p:stCondLst>
                                  <p:childTnLst>
                                    <p:set>
                                      <p:cBhvr>
                                        <p:cTn id="1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3" fill="hold" display="0">
                  <p:stCondLst>
                    <p:cond delay="indefinite"/>
                  </p:stCondLst>
                  <p:endCondLst>
                    <p:cond evt="onStopAudio" delay="0">
                      <p:tgtEl>
                        <p:sldTgt/>
                      </p:tgtEl>
                    </p:cond>
                  </p:endCondLst>
                </p:cTn>
                <p:tgtEl>
                  <p:spTgt spid="30"/>
                </p:tgtEl>
              </p:cMediaNode>
            </p:audio>
          </p:childTnLst>
        </p:cTn>
      </p:par>
    </p:tnLst>
    <p:bldLst>
      <p:bldP spid="8" grpId="0" animBg="1"/>
      <p:bldP spid="8" grpId="1" animBg="1"/>
      <p:bldP spid="9" grpId="0" animBg="1"/>
      <p:bldP spid="9" grpId="1" animBg="1"/>
      <p:bldP spid="13" grpId="0" animBg="1"/>
      <p:bldP spid="13"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Know how to initialize arrays of objects</a:t>
            </a:r>
          </a:p>
          <a:p>
            <a:pPr lvl="2"/>
            <a:r>
              <a:rPr lang="en-US" dirty="0"/>
              <a:t>Initial values are required if no constructor takes no values </a:t>
            </a:r>
          </a:p>
          <a:p>
            <a:pPr lvl="1"/>
            <a:r>
              <a:rPr lang="en-US" dirty="0"/>
              <a:t>Understand when the constructor and destructor is called</a:t>
            </a:r>
          </a:p>
          <a:p>
            <a:pPr lvl="1"/>
            <a:r>
              <a:rPr lang="en-US" dirty="0"/>
              <a:t>Know how to dynamically allocate and delete objects and arrays of objects</a:t>
            </a:r>
          </a:p>
          <a:p>
            <a:pPr lvl="1"/>
            <a:r>
              <a:rPr lang="en-US" dirty="0"/>
              <a:t>Have a better understanding of arrays and pointers</a:t>
            </a:r>
          </a:p>
          <a:p>
            <a:pPr lvl="1"/>
            <a:r>
              <a:rPr lang="en-US" dirty="0"/>
              <a:t>Have been introduced to using the . operator and the -&gt; operator</a:t>
            </a:r>
          </a:p>
          <a:p>
            <a:pPr lvl="1"/>
            <a:r>
              <a:rPr lang="en-US" dirty="0"/>
              <a:t>Have been introduced to classes that have member variables that are themselves pointers</a:t>
            </a:r>
            <a:endParaRPr lang="en-CA" dirty="0"/>
          </a:p>
          <a:p>
            <a:pPr lvl="1"/>
            <a:endParaRPr lang="en-CA" dirty="0"/>
          </a:p>
          <a:p>
            <a:pPr lvl="1"/>
            <a:endParaRPr lang="en-CA" dirty="0"/>
          </a:p>
        </p:txBody>
      </p:sp>
      <p:pic>
        <p:nvPicPr>
          <p:cNvPr id="4" name="Audio 3">
            <a:hlinkClick r:id="" action="ppaction://media"/>
            <a:extLst>
              <a:ext uri="{FF2B5EF4-FFF2-40B4-BE49-F238E27FC236}">
                <a16:creationId xmlns:a16="http://schemas.microsoft.com/office/drawing/2014/main" id="{669B74BC-35B0-43E7-8F09-A94B9ADE97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9159"/>
    </mc:Choice>
    <mc:Fallback>
      <p:transition spd="slow" advTm="4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https://en.wikipedia.org/wiki/C++_classes</a:t>
            </a:r>
          </a:p>
          <a:p>
            <a:pPr marL="0" indent="0">
              <a:buNone/>
            </a:pPr>
            <a:endParaRPr lang="en-CA" sz="1800" dirty="0"/>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4341-A6CF-41AA-B280-F4BDF7066449}"/>
              </a:ext>
            </a:extLst>
          </p:cNvPr>
          <p:cNvSpPr>
            <a:spLocks noGrp="1"/>
          </p:cNvSpPr>
          <p:nvPr>
            <p:ph type="title"/>
          </p:nvPr>
        </p:nvSpPr>
        <p:spPr/>
        <p:txBody>
          <a:bodyPr/>
          <a:lstStyle/>
          <a:p>
            <a:r>
              <a:rPr lang="en-US" dirty="0"/>
              <a:t>Local arrays</a:t>
            </a:r>
          </a:p>
        </p:txBody>
      </p:sp>
      <p:sp>
        <p:nvSpPr>
          <p:cNvPr id="3" name="Content Placeholder 2">
            <a:extLst>
              <a:ext uri="{FF2B5EF4-FFF2-40B4-BE49-F238E27FC236}">
                <a16:creationId xmlns:a16="http://schemas.microsoft.com/office/drawing/2014/main" id="{6770F415-4A48-41BE-92BF-4933481F5060}"/>
              </a:ext>
            </a:extLst>
          </p:cNvPr>
          <p:cNvSpPr>
            <a:spLocks noGrp="1"/>
          </p:cNvSpPr>
          <p:nvPr>
            <p:ph idx="1"/>
          </p:nvPr>
        </p:nvSpPr>
        <p:spPr>
          <a:xfrm>
            <a:off x="457200" y="1600200"/>
            <a:ext cx="8470900" cy="4525963"/>
          </a:xfrm>
        </p:spPr>
        <p:txBody>
          <a:bodyPr/>
          <a:lstStyle/>
          <a:p>
            <a:r>
              <a:rPr lang="en-US" dirty="0"/>
              <a:t>Recall the behavior of initializing local arrays:</a:t>
            </a:r>
          </a:p>
          <a:p>
            <a:pPr marL="800100" lvl="2" indent="0">
              <a:buNone/>
            </a:pPr>
            <a:r>
              <a:rPr lang="en-US" dirty="0">
                <a:latin typeface="Consolas" panose="020B0609020204030204" pitchFamily="49" charset="0"/>
              </a:rPr>
              <a:t>// Set all values to the default</a:t>
            </a:r>
          </a:p>
          <a:p>
            <a:pPr marL="800100" lvl="2" indent="0">
              <a:buNone/>
            </a:pPr>
            <a:r>
              <a:rPr lang="en-US" dirty="0">
                <a:latin typeface="Consolas" panose="020B0609020204030204" pitchFamily="49" charset="0"/>
              </a:rPr>
              <a:t>int data[5]{};</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Set the entries to 17, 35, 0, 0, 0</a:t>
            </a:r>
          </a:p>
          <a:p>
            <a:pPr marL="800100" lvl="2" indent="0">
              <a:buNone/>
            </a:pPr>
            <a:r>
              <a:rPr lang="en-US" dirty="0">
                <a:latin typeface="Consolas" panose="020B0609020204030204" pitchFamily="49" charset="0"/>
              </a:rPr>
              <a:t>//  - after the first two, the rest are set to the default</a:t>
            </a:r>
          </a:p>
          <a:p>
            <a:pPr marL="800100" lvl="2" indent="0">
              <a:buNone/>
            </a:pPr>
            <a:r>
              <a:rPr lang="en-US" dirty="0">
                <a:latin typeface="Consolas" panose="020B0609020204030204" pitchFamily="49" charset="0"/>
              </a:rPr>
              <a:t>int data[5]{17, 35};</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Sets the five entries to 11, 12, 13, 14, 15</a:t>
            </a:r>
          </a:p>
          <a:p>
            <a:pPr marL="800100" lvl="2" indent="0">
              <a:buNone/>
            </a:pPr>
            <a:r>
              <a:rPr lang="en-US" dirty="0">
                <a:latin typeface="Consolas" panose="020B0609020204030204" pitchFamily="49" charset="0"/>
              </a:rPr>
              <a:t>int data[5]{11, 12, 13, 14, 15};</a:t>
            </a:r>
          </a:p>
          <a:p>
            <a:pPr lvl="1"/>
            <a:endParaRPr lang="en-US" dirty="0"/>
          </a:p>
          <a:p>
            <a:endParaRPr lang="en-US" dirty="0"/>
          </a:p>
        </p:txBody>
      </p:sp>
      <p:pic>
        <p:nvPicPr>
          <p:cNvPr id="6" name="Audio 5">
            <a:hlinkClick r:id="" action="ppaction://media"/>
            <a:extLst>
              <a:ext uri="{FF2B5EF4-FFF2-40B4-BE49-F238E27FC236}">
                <a16:creationId xmlns:a16="http://schemas.microsoft.com/office/drawing/2014/main" id="{7D4A588F-FFEF-4293-B032-AC4FBE56AB2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99226575"/>
      </p:ext>
    </p:extLst>
  </p:cSld>
  <p:clrMapOvr>
    <a:masterClrMapping/>
  </p:clrMapOvr>
  <mc:AlternateContent xmlns:mc="http://schemas.openxmlformats.org/markup-compatibility/2006" xmlns:p14="http://schemas.microsoft.com/office/powerpoint/2010/main">
    <mc:Choice Requires="p14">
      <p:transition spd="slow" p14:dur="2000" advTm="38557"/>
    </mc:Choice>
    <mc:Fallback xmlns="">
      <p:transition spd="slow" advTm="38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4341-A6CF-41AA-B280-F4BDF7066449}"/>
              </a:ext>
            </a:extLst>
          </p:cNvPr>
          <p:cNvSpPr>
            <a:spLocks noGrp="1"/>
          </p:cNvSpPr>
          <p:nvPr>
            <p:ph type="title"/>
          </p:nvPr>
        </p:nvSpPr>
        <p:spPr/>
        <p:txBody>
          <a:bodyPr/>
          <a:lstStyle/>
          <a:p>
            <a:r>
              <a:rPr lang="en-US" dirty="0"/>
              <a:t>Local arrays</a:t>
            </a:r>
          </a:p>
        </p:txBody>
      </p:sp>
      <p:sp>
        <p:nvSpPr>
          <p:cNvPr id="3" name="Content Placeholder 2">
            <a:extLst>
              <a:ext uri="{FF2B5EF4-FFF2-40B4-BE49-F238E27FC236}">
                <a16:creationId xmlns:a16="http://schemas.microsoft.com/office/drawing/2014/main" id="{6770F415-4A48-41BE-92BF-4933481F5060}"/>
              </a:ext>
            </a:extLst>
          </p:cNvPr>
          <p:cNvSpPr>
            <a:spLocks noGrp="1"/>
          </p:cNvSpPr>
          <p:nvPr>
            <p:ph idx="1"/>
          </p:nvPr>
        </p:nvSpPr>
        <p:spPr/>
        <p:txBody>
          <a:bodyPr/>
          <a:lstStyle/>
          <a:p>
            <a:r>
              <a:rPr lang="en-US" dirty="0"/>
              <a:t>Consider this class:</a:t>
            </a:r>
          </a:p>
          <a:p>
            <a:pPr marL="800100" lvl="2" indent="0">
              <a:buNone/>
            </a:pPr>
            <a:r>
              <a:rPr lang="en-US" sz="1500" dirty="0">
                <a:latin typeface="Consolas" panose="020B0609020204030204" pitchFamily="49" charset="0"/>
              </a:rPr>
              <a:t>class C {</a:t>
            </a:r>
          </a:p>
          <a:p>
            <a:pPr marL="800100" lvl="2" indent="0">
              <a:buNone/>
            </a:pPr>
            <a:r>
              <a:rPr lang="en-US" sz="1500" dirty="0">
                <a:latin typeface="Consolas" panose="020B0609020204030204" pitchFamily="49" charset="0"/>
              </a:rPr>
              <a:t>    public:</a:t>
            </a:r>
          </a:p>
          <a:p>
            <a:pPr marL="800100" lvl="2" indent="0">
              <a:buNone/>
            </a:pPr>
            <a:r>
              <a:rPr lang="en-US" sz="1500" dirty="0">
                <a:latin typeface="Consolas" panose="020B0609020204030204" pitchFamily="49" charset="0"/>
              </a:rPr>
              <a:t>        C(double x = 0.0);</a:t>
            </a:r>
          </a:p>
          <a:p>
            <a:pPr marL="800100" lvl="2" indent="0">
              <a:buNone/>
            </a:pPr>
            <a:r>
              <a:rPr lang="en-US" sz="1500" dirty="0">
                <a:latin typeface="Consolas" panose="020B0609020204030204" pitchFamily="49" charset="0"/>
              </a:rPr>
              <a:t>        C(int m, int n = 0);</a:t>
            </a:r>
          </a:p>
          <a:p>
            <a:pPr marL="800100" lvl="2" indent="0">
              <a:buNone/>
            </a:pPr>
            <a:r>
              <a:rPr lang="en-US" sz="1500" dirty="0">
                <a:latin typeface="Consolas" panose="020B0609020204030204" pitchFamily="49" charset="0"/>
              </a:rPr>
              <a:t>        std::string about() const;</a:t>
            </a:r>
          </a:p>
          <a:p>
            <a:pPr marL="800100" lvl="2" indent="0">
              <a:buNone/>
            </a:pPr>
            <a:r>
              <a:rPr lang="en-US" sz="1500" dirty="0">
                <a:latin typeface="Consolas" panose="020B0609020204030204" pitchFamily="49" charset="0"/>
              </a:rPr>
              <a:t>};</a:t>
            </a:r>
            <a:br>
              <a:rPr lang="en-US" sz="1500" dirty="0">
                <a:latin typeface="Consolas" panose="020B0609020204030204" pitchFamily="49" charset="0"/>
              </a:rPr>
            </a:b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C::C(double x)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"Calling C(double)"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C::C(int m, int n)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"Calling C(int, int)"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std::string C::about() const {</a:t>
            </a:r>
          </a:p>
          <a:p>
            <a:pPr marL="800100" lvl="2" indent="0">
              <a:buNone/>
            </a:pPr>
            <a:r>
              <a:rPr lang="en-US" sz="1500" dirty="0">
                <a:latin typeface="Consolas" panose="020B0609020204030204" pitchFamily="49" charset="0"/>
              </a:rPr>
              <a:t>    return "Harmless";</a:t>
            </a:r>
          </a:p>
          <a:p>
            <a:pPr marL="800100" lvl="2" indent="0">
              <a:buNone/>
            </a:pPr>
            <a:r>
              <a:rPr lang="en-US" sz="1500" dirty="0">
                <a:latin typeface="Consolas" panose="020B0609020204030204" pitchFamily="49" charset="0"/>
              </a:rPr>
              <a:t>}</a:t>
            </a:r>
          </a:p>
          <a:p>
            <a:endParaRPr lang="en-US" dirty="0"/>
          </a:p>
        </p:txBody>
      </p:sp>
      <p:pic>
        <p:nvPicPr>
          <p:cNvPr id="8" name="Audio 7">
            <a:hlinkClick r:id="" action="ppaction://media"/>
            <a:extLst>
              <a:ext uri="{FF2B5EF4-FFF2-40B4-BE49-F238E27FC236}">
                <a16:creationId xmlns:a16="http://schemas.microsoft.com/office/drawing/2014/main" id="{A5633785-8885-4AFA-8A17-025A5E88806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04607290"/>
      </p:ext>
    </p:extLst>
  </p:cSld>
  <p:clrMapOvr>
    <a:masterClrMapping/>
  </p:clrMapOvr>
  <mc:AlternateContent xmlns:mc="http://schemas.openxmlformats.org/markup-compatibility/2006">
    <mc:Choice xmlns:p14="http://schemas.microsoft.com/office/powerpoint/2010/main" Requires="p14">
      <p:transition spd="slow" p14:dur="2000" advTm="34930"/>
    </mc:Choice>
    <mc:Fallback>
      <p:transition spd="slow" advTm="3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4341-A6CF-41AA-B280-F4BDF7066449}"/>
              </a:ext>
            </a:extLst>
          </p:cNvPr>
          <p:cNvSpPr>
            <a:spLocks noGrp="1"/>
          </p:cNvSpPr>
          <p:nvPr>
            <p:ph type="title"/>
          </p:nvPr>
        </p:nvSpPr>
        <p:spPr/>
        <p:txBody>
          <a:bodyPr/>
          <a:lstStyle/>
          <a:p>
            <a:r>
              <a:rPr lang="en-US" dirty="0"/>
              <a:t>Local arrays</a:t>
            </a:r>
          </a:p>
        </p:txBody>
      </p:sp>
      <p:sp>
        <p:nvSpPr>
          <p:cNvPr id="3" name="Content Placeholder 2">
            <a:extLst>
              <a:ext uri="{FF2B5EF4-FFF2-40B4-BE49-F238E27FC236}">
                <a16:creationId xmlns:a16="http://schemas.microsoft.com/office/drawing/2014/main" id="{6770F415-4A48-41BE-92BF-4933481F5060}"/>
              </a:ext>
            </a:extLst>
          </p:cNvPr>
          <p:cNvSpPr>
            <a:spLocks noGrp="1"/>
          </p:cNvSpPr>
          <p:nvPr>
            <p:ph idx="1"/>
          </p:nvPr>
        </p:nvSpPr>
        <p:spPr/>
        <p:txBody>
          <a:bodyPr/>
          <a:lstStyle/>
          <a:p>
            <a:r>
              <a:rPr lang="en-US" dirty="0"/>
              <a:t>Creating an array of this class is as follows:</a:t>
            </a:r>
          </a:p>
          <a:p>
            <a:pPr marL="800100" lvl="2" indent="0">
              <a:buNone/>
            </a:pPr>
            <a:r>
              <a:rPr lang="en-US" sz="1600" dirty="0">
                <a:latin typeface="Consolas" panose="020B0609020204030204" pitchFamily="49" charset="0"/>
              </a:rPr>
              <a:t>int main() {</a:t>
            </a:r>
          </a:p>
          <a:p>
            <a:pPr marL="800100" lvl="2" indent="0">
              <a:buNone/>
            </a:pPr>
            <a:r>
              <a:rPr lang="en-US" sz="1600" dirty="0">
                <a:latin typeface="Consolas" panose="020B0609020204030204" pitchFamily="49" charset="0"/>
              </a:rPr>
              <a:t>    C data[10]{ {1}, {}, {5, 7}, {2.5} };</a:t>
            </a: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endParaRPr lang="en-US" dirty="0">
              <a:latin typeface="Consolas" panose="020B0609020204030204" pitchFamily="49" charset="0"/>
            </a:endParaRPr>
          </a:p>
          <a:p>
            <a:endParaRPr lang="en-US" dirty="0"/>
          </a:p>
        </p:txBody>
      </p:sp>
      <p:sp>
        <p:nvSpPr>
          <p:cNvPr id="6" name="TextBox 5">
            <a:extLst>
              <a:ext uri="{FF2B5EF4-FFF2-40B4-BE49-F238E27FC236}">
                <a16:creationId xmlns:a16="http://schemas.microsoft.com/office/drawing/2014/main" id="{296D01B9-5F96-4B4F-8C5C-1AFC6B97C6D5}"/>
              </a:ext>
            </a:extLst>
          </p:cNvPr>
          <p:cNvSpPr txBox="1"/>
          <p:nvPr/>
        </p:nvSpPr>
        <p:spPr>
          <a:xfrm>
            <a:off x="3273845" y="3244810"/>
            <a:ext cx="3819833" cy="3139321"/>
          </a:xfrm>
          <a:prstGeom prst="rect">
            <a:avLst/>
          </a:prstGeom>
          <a:noFill/>
        </p:spPr>
        <p:txBody>
          <a:bodyPr wrap="square">
            <a:spAutoFit/>
          </a:bodyPr>
          <a:lstStyle/>
          <a:p>
            <a:pPr indent="-114300"/>
            <a:r>
              <a:rPr lang="en-US" dirty="0">
                <a:solidFill>
                  <a:srgbClr val="0070C0"/>
                </a:solidFill>
                <a:latin typeface="Georgia" panose="02040502050405020303" pitchFamily="18" charset="0"/>
              </a:rPr>
              <a:t>Output:</a:t>
            </a:r>
          </a:p>
          <a:p>
            <a:pPr indent="-114300"/>
            <a:r>
              <a:rPr lang="en-US" dirty="0">
                <a:solidFill>
                  <a:srgbClr val="0070C0"/>
                </a:solidFill>
                <a:latin typeface="Consolas" panose="020B0609020204030204" pitchFamily="49" charset="0"/>
              </a:rPr>
              <a:t>   Calling C(int, int)</a:t>
            </a:r>
          </a:p>
          <a:p>
            <a:pPr indent="-114300"/>
            <a:r>
              <a:rPr lang="en-US" dirty="0">
                <a:solidFill>
                  <a:srgbClr val="0070C0"/>
                </a:solidFill>
                <a:latin typeface="Consolas" panose="020B0609020204030204" pitchFamily="49" charset="0"/>
              </a:rPr>
              <a:t>   Calling C(double)</a:t>
            </a:r>
          </a:p>
          <a:p>
            <a:pPr indent="-114300"/>
            <a:r>
              <a:rPr lang="en-US" dirty="0">
                <a:solidFill>
                  <a:srgbClr val="0070C0"/>
                </a:solidFill>
                <a:latin typeface="Consolas" panose="020B0609020204030204" pitchFamily="49" charset="0"/>
              </a:rPr>
              <a:t>   Calling C(int, int)</a:t>
            </a:r>
          </a:p>
          <a:p>
            <a:pPr indent="-114300"/>
            <a:r>
              <a:rPr lang="en-US" dirty="0">
                <a:solidFill>
                  <a:srgbClr val="0070C0"/>
                </a:solidFill>
                <a:latin typeface="Consolas" panose="020B0609020204030204" pitchFamily="49" charset="0"/>
              </a:rPr>
              <a:t>   Calling C(double)</a:t>
            </a:r>
          </a:p>
          <a:p>
            <a:pPr indent="-114300"/>
            <a:r>
              <a:rPr lang="en-US" dirty="0">
                <a:solidFill>
                  <a:srgbClr val="0070C0"/>
                </a:solidFill>
                <a:latin typeface="Consolas" panose="020B0609020204030204" pitchFamily="49" charset="0"/>
              </a:rPr>
              <a:t>   Calling C(double)</a:t>
            </a:r>
          </a:p>
          <a:p>
            <a:pPr indent="-114300"/>
            <a:r>
              <a:rPr lang="en-US" dirty="0">
                <a:solidFill>
                  <a:srgbClr val="0070C0"/>
                </a:solidFill>
                <a:latin typeface="Consolas" panose="020B0609020204030204" pitchFamily="49" charset="0"/>
              </a:rPr>
              <a:t>   Calling C(double)</a:t>
            </a:r>
          </a:p>
          <a:p>
            <a:pPr indent="-114300"/>
            <a:r>
              <a:rPr lang="en-US" dirty="0">
                <a:solidFill>
                  <a:srgbClr val="0070C0"/>
                </a:solidFill>
                <a:latin typeface="Consolas" panose="020B0609020204030204" pitchFamily="49" charset="0"/>
              </a:rPr>
              <a:t>   Calling C(double)</a:t>
            </a:r>
          </a:p>
          <a:p>
            <a:pPr indent="-114300"/>
            <a:r>
              <a:rPr lang="en-US" dirty="0">
                <a:solidFill>
                  <a:srgbClr val="0070C0"/>
                </a:solidFill>
                <a:latin typeface="Consolas" panose="020B0609020204030204" pitchFamily="49" charset="0"/>
              </a:rPr>
              <a:t>   Calling C(double)</a:t>
            </a:r>
          </a:p>
          <a:p>
            <a:pPr indent="-114300"/>
            <a:r>
              <a:rPr lang="en-US" dirty="0">
                <a:solidFill>
                  <a:srgbClr val="0070C0"/>
                </a:solidFill>
                <a:latin typeface="Consolas" panose="020B0609020204030204" pitchFamily="49" charset="0"/>
              </a:rPr>
              <a:t>   Calling C(double)</a:t>
            </a:r>
          </a:p>
          <a:p>
            <a:pPr indent="-114300"/>
            <a:r>
              <a:rPr lang="en-US" dirty="0">
                <a:solidFill>
                  <a:srgbClr val="0070C0"/>
                </a:solidFill>
                <a:latin typeface="Consolas" panose="020B0609020204030204" pitchFamily="49" charset="0"/>
              </a:rPr>
              <a:t>   Calling C(double)</a:t>
            </a:r>
          </a:p>
        </p:txBody>
      </p:sp>
      <p:pic>
        <p:nvPicPr>
          <p:cNvPr id="11" name="Audio 10">
            <a:hlinkClick r:id="" action="ppaction://media"/>
            <a:extLst>
              <a:ext uri="{FF2B5EF4-FFF2-40B4-BE49-F238E27FC236}">
                <a16:creationId xmlns:a16="http://schemas.microsoft.com/office/drawing/2014/main" id="{CDA3F0FC-5F6F-44D7-98AC-3CA7C1A10B5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6301186"/>
      </p:ext>
    </p:extLst>
  </p:cSld>
  <p:clrMapOvr>
    <a:masterClrMapping/>
  </p:clrMapOvr>
  <mc:AlternateContent xmlns:mc="http://schemas.openxmlformats.org/markup-compatibility/2006">
    <mc:Choice xmlns:p14="http://schemas.microsoft.com/office/powerpoint/2010/main" Requires="p14">
      <p:transition spd="slow" p14:dur="2000" advTm="97573"/>
    </mc:Choice>
    <mc:Fallback>
      <p:transition spd="slow" advTm="97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4341-A6CF-41AA-B280-F4BDF7066449}"/>
              </a:ext>
            </a:extLst>
          </p:cNvPr>
          <p:cNvSpPr>
            <a:spLocks noGrp="1"/>
          </p:cNvSpPr>
          <p:nvPr>
            <p:ph type="title"/>
          </p:nvPr>
        </p:nvSpPr>
        <p:spPr/>
        <p:txBody>
          <a:bodyPr/>
          <a:lstStyle/>
          <a:p>
            <a:r>
              <a:rPr lang="en-US" dirty="0"/>
              <a:t>Local arrays</a:t>
            </a:r>
          </a:p>
        </p:txBody>
      </p:sp>
      <p:sp>
        <p:nvSpPr>
          <p:cNvPr id="3" name="Content Placeholder 2">
            <a:extLst>
              <a:ext uri="{FF2B5EF4-FFF2-40B4-BE49-F238E27FC236}">
                <a16:creationId xmlns:a16="http://schemas.microsoft.com/office/drawing/2014/main" id="{6770F415-4A48-41BE-92BF-4933481F5060}"/>
              </a:ext>
            </a:extLst>
          </p:cNvPr>
          <p:cNvSpPr>
            <a:spLocks noGrp="1"/>
          </p:cNvSpPr>
          <p:nvPr>
            <p:ph idx="1"/>
          </p:nvPr>
        </p:nvSpPr>
        <p:spPr/>
        <p:txBody>
          <a:bodyPr/>
          <a:lstStyle/>
          <a:p>
            <a:r>
              <a:rPr lang="en-US" dirty="0"/>
              <a:t>We can now call member functions on these entries:</a:t>
            </a:r>
          </a:p>
          <a:p>
            <a:pPr marL="800100" lvl="2" indent="0">
              <a:buNone/>
            </a:pPr>
            <a:r>
              <a:rPr lang="en-US" sz="1600" dirty="0">
                <a:latin typeface="Consolas" panose="020B0609020204030204" pitchFamily="49" charset="0"/>
              </a:rPr>
              <a:t>int main() {</a:t>
            </a:r>
          </a:p>
          <a:p>
            <a:pPr marL="800100" lvl="2" indent="0">
              <a:buNone/>
            </a:pPr>
            <a:r>
              <a:rPr lang="en-US" sz="1600" dirty="0">
                <a:latin typeface="Consolas" panose="020B0609020204030204" pitchFamily="49" charset="0"/>
              </a:rPr>
              <a:t>    C data[10]{ {1}, {}, {5, 7}, {2.5}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 std::</a:t>
            </a:r>
            <a:r>
              <a:rPr lang="en-US" sz="1600" dirty="0" err="1">
                <a:latin typeface="Consolas" panose="020B0609020204030204" pitchFamily="49" charset="0"/>
              </a:rPr>
              <a:t>size_t</a:t>
            </a:r>
            <a:r>
              <a:rPr lang="en-US" sz="1600" dirty="0">
                <a:latin typeface="Consolas" panose="020B0609020204030204" pitchFamily="49" charset="0"/>
              </a:rPr>
              <a:t> k{0}; k &lt; 10; ++k ) {</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data[k].about() &lt;&lt; std::</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endParaRPr lang="en-US" dirty="0">
              <a:latin typeface="Consolas" panose="020B0609020204030204" pitchFamily="49" charset="0"/>
            </a:endParaRPr>
          </a:p>
          <a:p>
            <a:endParaRPr lang="en-US" dirty="0"/>
          </a:p>
        </p:txBody>
      </p:sp>
      <p:sp>
        <p:nvSpPr>
          <p:cNvPr id="6" name="TextBox 5">
            <a:extLst>
              <a:ext uri="{FF2B5EF4-FFF2-40B4-BE49-F238E27FC236}">
                <a16:creationId xmlns:a16="http://schemas.microsoft.com/office/drawing/2014/main" id="{296D01B9-5F96-4B4F-8C5C-1AFC6B97C6D5}"/>
              </a:ext>
            </a:extLst>
          </p:cNvPr>
          <p:cNvSpPr txBox="1"/>
          <p:nvPr/>
        </p:nvSpPr>
        <p:spPr>
          <a:xfrm>
            <a:off x="3319001" y="3688139"/>
            <a:ext cx="3819833" cy="3139321"/>
          </a:xfrm>
          <a:prstGeom prst="rect">
            <a:avLst/>
          </a:prstGeom>
          <a:noFill/>
        </p:spPr>
        <p:txBody>
          <a:bodyPr wrap="square">
            <a:spAutoFit/>
          </a:bodyPr>
          <a:lstStyle/>
          <a:p>
            <a:pPr indent="-114300"/>
            <a:r>
              <a:rPr lang="en-US" dirty="0">
                <a:solidFill>
                  <a:srgbClr val="0070C0"/>
                </a:solidFill>
                <a:latin typeface="Georgia" panose="02040502050405020303" pitchFamily="18" charset="0"/>
              </a:rPr>
              <a:t>Continued output:</a:t>
            </a:r>
          </a:p>
          <a:p>
            <a:pPr indent="-114300"/>
            <a:r>
              <a:rPr lang="en-US" dirty="0">
                <a:solidFill>
                  <a:srgbClr val="0070C0"/>
                </a:solidFill>
                <a:latin typeface="Consolas" panose="020B0609020204030204" pitchFamily="49" charset="0"/>
              </a:rPr>
              <a:t>   Harmless</a:t>
            </a:r>
          </a:p>
          <a:p>
            <a:pPr indent="-114300"/>
            <a:r>
              <a:rPr lang="en-US" dirty="0">
                <a:solidFill>
                  <a:srgbClr val="0070C0"/>
                </a:solidFill>
                <a:latin typeface="Consolas" panose="020B0609020204030204" pitchFamily="49" charset="0"/>
              </a:rPr>
              <a:t>   Harmless</a:t>
            </a:r>
          </a:p>
          <a:p>
            <a:pPr indent="-114300"/>
            <a:r>
              <a:rPr lang="en-US" dirty="0">
                <a:solidFill>
                  <a:srgbClr val="0070C0"/>
                </a:solidFill>
                <a:latin typeface="Consolas" panose="020B0609020204030204" pitchFamily="49" charset="0"/>
              </a:rPr>
              <a:t>   Harmless</a:t>
            </a:r>
          </a:p>
          <a:p>
            <a:pPr indent="-114300"/>
            <a:r>
              <a:rPr lang="en-US" dirty="0">
                <a:solidFill>
                  <a:srgbClr val="0070C0"/>
                </a:solidFill>
                <a:latin typeface="Consolas" panose="020B0609020204030204" pitchFamily="49" charset="0"/>
              </a:rPr>
              <a:t>   Harmless</a:t>
            </a:r>
          </a:p>
          <a:p>
            <a:pPr indent="-114300"/>
            <a:r>
              <a:rPr lang="en-US" dirty="0">
                <a:solidFill>
                  <a:srgbClr val="0070C0"/>
                </a:solidFill>
                <a:latin typeface="Consolas" panose="020B0609020204030204" pitchFamily="49" charset="0"/>
              </a:rPr>
              <a:t>   Harmless</a:t>
            </a:r>
          </a:p>
          <a:p>
            <a:pPr indent="-114300"/>
            <a:r>
              <a:rPr lang="en-US" dirty="0">
                <a:solidFill>
                  <a:srgbClr val="0070C0"/>
                </a:solidFill>
                <a:latin typeface="Consolas" panose="020B0609020204030204" pitchFamily="49" charset="0"/>
              </a:rPr>
              <a:t>   Harmless</a:t>
            </a:r>
          </a:p>
          <a:p>
            <a:pPr indent="-114300"/>
            <a:r>
              <a:rPr lang="en-US" dirty="0">
                <a:solidFill>
                  <a:srgbClr val="0070C0"/>
                </a:solidFill>
                <a:latin typeface="Consolas" panose="020B0609020204030204" pitchFamily="49" charset="0"/>
              </a:rPr>
              <a:t>   Harmless</a:t>
            </a:r>
          </a:p>
          <a:p>
            <a:pPr indent="-114300"/>
            <a:r>
              <a:rPr lang="en-US" dirty="0">
                <a:solidFill>
                  <a:srgbClr val="0070C0"/>
                </a:solidFill>
                <a:latin typeface="Consolas" panose="020B0609020204030204" pitchFamily="49" charset="0"/>
              </a:rPr>
              <a:t>   Harmless</a:t>
            </a:r>
          </a:p>
          <a:p>
            <a:pPr indent="-114300"/>
            <a:r>
              <a:rPr lang="en-US" dirty="0">
                <a:solidFill>
                  <a:srgbClr val="0070C0"/>
                </a:solidFill>
                <a:latin typeface="Consolas" panose="020B0609020204030204" pitchFamily="49" charset="0"/>
              </a:rPr>
              <a:t>   Harmless</a:t>
            </a:r>
          </a:p>
          <a:p>
            <a:pPr indent="-114300"/>
            <a:r>
              <a:rPr lang="en-US" dirty="0">
                <a:solidFill>
                  <a:srgbClr val="0070C0"/>
                </a:solidFill>
                <a:latin typeface="Consolas" panose="020B0609020204030204" pitchFamily="49" charset="0"/>
              </a:rPr>
              <a:t>   Harmless</a:t>
            </a:r>
          </a:p>
        </p:txBody>
      </p:sp>
      <p:pic>
        <p:nvPicPr>
          <p:cNvPr id="5" name="Audio 4">
            <a:hlinkClick r:id="" action="ppaction://media"/>
            <a:extLst>
              <a:ext uri="{FF2B5EF4-FFF2-40B4-BE49-F238E27FC236}">
                <a16:creationId xmlns:a16="http://schemas.microsoft.com/office/drawing/2014/main" id="{B78618A7-7044-4A5F-B3F5-379F6B55482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57695543"/>
      </p:ext>
    </p:extLst>
  </p:cSld>
  <p:clrMapOvr>
    <a:masterClrMapping/>
  </p:clrMapOvr>
  <mc:AlternateContent xmlns:mc="http://schemas.openxmlformats.org/markup-compatibility/2006">
    <mc:Choice xmlns:p14="http://schemas.microsoft.com/office/powerpoint/2010/main" Requires="p14">
      <p:transition spd="slow" p14:dur="2000" advTm="12544"/>
    </mc:Choice>
    <mc:Fallback>
      <p:transition spd="slow" advTm="12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4341-A6CF-41AA-B280-F4BDF7066449}"/>
              </a:ext>
            </a:extLst>
          </p:cNvPr>
          <p:cNvSpPr>
            <a:spLocks noGrp="1"/>
          </p:cNvSpPr>
          <p:nvPr>
            <p:ph type="title"/>
          </p:nvPr>
        </p:nvSpPr>
        <p:spPr/>
        <p:txBody>
          <a:bodyPr/>
          <a:lstStyle/>
          <a:p>
            <a:r>
              <a:rPr lang="en-US" dirty="0"/>
              <a:t>Local arrays</a:t>
            </a:r>
          </a:p>
        </p:txBody>
      </p:sp>
      <p:sp>
        <p:nvSpPr>
          <p:cNvPr id="3" name="Content Placeholder 2">
            <a:extLst>
              <a:ext uri="{FF2B5EF4-FFF2-40B4-BE49-F238E27FC236}">
                <a16:creationId xmlns:a16="http://schemas.microsoft.com/office/drawing/2014/main" id="{6770F415-4A48-41BE-92BF-4933481F5060}"/>
              </a:ext>
            </a:extLst>
          </p:cNvPr>
          <p:cNvSpPr>
            <a:spLocks noGrp="1"/>
          </p:cNvSpPr>
          <p:nvPr>
            <p:ph idx="1"/>
          </p:nvPr>
        </p:nvSpPr>
        <p:spPr/>
        <p:txBody>
          <a:bodyPr/>
          <a:lstStyle/>
          <a:p>
            <a:r>
              <a:rPr lang="en-US" dirty="0"/>
              <a:t>If a class does not have a constructor taking no arguments,</a:t>
            </a:r>
          </a:p>
          <a:p>
            <a:pPr marL="0" indent="0">
              <a:buNone/>
            </a:pPr>
            <a:r>
              <a:rPr lang="en-US" dirty="0"/>
              <a:t>	you must provide arguments for all entries in the local array</a:t>
            </a:r>
          </a:p>
          <a:p>
            <a:pPr marL="800100" lvl="2" indent="0">
              <a:buNone/>
            </a:pPr>
            <a:r>
              <a:rPr lang="en-US" sz="1500" dirty="0">
                <a:latin typeface="Consolas" panose="020B0609020204030204" pitchFamily="49" charset="0"/>
              </a:rPr>
              <a:t>class D {</a:t>
            </a:r>
          </a:p>
          <a:p>
            <a:pPr marL="800100" lvl="2" indent="0">
              <a:buNone/>
            </a:pPr>
            <a:r>
              <a:rPr lang="en-US" sz="1500" dirty="0">
                <a:latin typeface="Consolas" panose="020B0609020204030204" pitchFamily="49" charset="0"/>
              </a:rPr>
              <a:t>    public:</a:t>
            </a:r>
          </a:p>
          <a:p>
            <a:pPr marL="800100" lvl="2" indent="0">
              <a:buNone/>
            </a:pPr>
            <a:r>
              <a:rPr lang="en-US" sz="1500" dirty="0">
                <a:latin typeface="Consolas" panose="020B0609020204030204" pitchFamily="49" charset="0"/>
              </a:rPr>
              <a:t>        D(int n);</a:t>
            </a:r>
          </a:p>
          <a:p>
            <a:pPr marL="800100" lvl="2" indent="0">
              <a:buNone/>
            </a:pPr>
            <a:r>
              <a:rPr lang="en-US" sz="1500" dirty="0">
                <a:latin typeface="Consolas" panose="020B0609020204030204" pitchFamily="49" charset="0"/>
              </a:rPr>
              <a:t>        std::string about() const;</a:t>
            </a:r>
          </a:p>
          <a:p>
            <a:pPr marL="800100" lvl="2" indent="0">
              <a:buNone/>
            </a:pPr>
            <a:r>
              <a:rPr lang="en-US" sz="1500" dirty="0">
                <a:latin typeface="Consolas" panose="020B0609020204030204" pitchFamily="49" charset="0"/>
              </a:rPr>
              <a:t>};</a:t>
            </a:r>
            <a:br>
              <a:rPr lang="en-US" sz="1500" dirty="0">
                <a:latin typeface="Consolas" panose="020B0609020204030204" pitchFamily="49" charset="0"/>
              </a:rPr>
            </a:b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D::D( int n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"Calling D(int)"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std::string D::about() const {</a:t>
            </a:r>
          </a:p>
          <a:p>
            <a:pPr marL="800100" lvl="2" indent="0">
              <a:buNone/>
            </a:pPr>
            <a:r>
              <a:rPr lang="en-US" sz="1500" dirty="0">
                <a:latin typeface="Consolas" panose="020B0609020204030204" pitchFamily="49" charset="0"/>
              </a:rPr>
              <a:t>   return "Mostly harmless";</a:t>
            </a:r>
          </a:p>
          <a:p>
            <a:pPr marL="800100" lvl="2" indent="0">
              <a:buNone/>
            </a:pP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57266B6E-43DD-49A1-B3F0-5A42D3972E5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24253113"/>
      </p:ext>
    </p:extLst>
  </p:cSld>
  <p:clrMapOvr>
    <a:masterClrMapping/>
  </p:clrMapOvr>
  <mc:AlternateContent xmlns:mc="http://schemas.openxmlformats.org/markup-compatibility/2006">
    <mc:Choice xmlns:p14="http://schemas.microsoft.com/office/powerpoint/2010/main" Requires="p14">
      <p:transition spd="slow" p14:dur="2000" advTm="19437"/>
    </mc:Choice>
    <mc:Fallback>
      <p:transition spd="slow" advTm="1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4341-A6CF-41AA-B280-F4BDF7066449}"/>
              </a:ext>
            </a:extLst>
          </p:cNvPr>
          <p:cNvSpPr>
            <a:spLocks noGrp="1"/>
          </p:cNvSpPr>
          <p:nvPr>
            <p:ph type="title"/>
          </p:nvPr>
        </p:nvSpPr>
        <p:spPr/>
        <p:txBody>
          <a:bodyPr/>
          <a:lstStyle/>
          <a:p>
            <a:r>
              <a:rPr lang="en-US" dirty="0"/>
              <a:t>Local arrays</a:t>
            </a:r>
          </a:p>
        </p:txBody>
      </p:sp>
      <p:sp>
        <p:nvSpPr>
          <p:cNvPr id="3" name="Content Placeholder 2">
            <a:extLst>
              <a:ext uri="{FF2B5EF4-FFF2-40B4-BE49-F238E27FC236}">
                <a16:creationId xmlns:a16="http://schemas.microsoft.com/office/drawing/2014/main" id="{6770F415-4A48-41BE-92BF-4933481F5060}"/>
              </a:ext>
            </a:extLst>
          </p:cNvPr>
          <p:cNvSpPr>
            <a:spLocks noGrp="1"/>
          </p:cNvSpPr>
          <p:nvPr>
            <p:ph idx="1"/>
          </p:nvPr>
        </p:nvSpPr>
        <p:spPr/>
        <p:txBody>
          <a:bodyPr/>
          <a:lstStyle/>
          <a:p>
            <a:r>
              <a:rPr lang="en-US" dirty="0"/>
              <a:t>Now sufficient initial values must be given to fill up the array</a:t>
            </a:r>
          </a:p>
          <a:p>
            <a:pPr marL="800100" lvl="2" indent="0">
              <a:buNone/>
            </a:pPr>
            <a:r>
              <a:rPr lang="en-US" sz="1600" dirty="0">
                <a:latin typeface="Consolas" panose="020B0609020204030204" pitchFamily="49" charset="0"/>
              </a:rPr>
              <a:t>int main() {</a:t>
            </a:r>
          </a:p>
          <a:p>
            <a:pPr marL="800100" lvl="2" indent="0">
              <a:buNone/>
            </a:pPr>
            <a:r>
              <a:rPr lang="en-US" sz="1600" dirty="0">
                <a:latin typeface="Consolas" panose="020B0609020204030204" pitchFamily="49" charset="0"/>
              </a:rPr>
              <a:t>    D data[5]{ {1}, {2}, {3}, {4}, {5} };</a:t>
            </a:r>
          </a:p>
          <a:p>
            <a:pPr marL="800100" lvl="2" indent="0">
              <a:buNone/>
            </a:pPr>
            <a:r>
              <a:rPr lang="en-US" sz="1600" dirty="0">
                <a:latin typeface="Consolas" panose="020B0609020204030204" pitchFamily="49" charset="0"/>
              </a:rPr>
              <a:t>    return 0;</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 std::</a:t>
            </a:r>
            <a:r>
              <a:rPr lang="en-US" sz="1600" dirty="0" err="1">
                <a:latin typeface="Consolas" panose="020B0609020204030204" pitchFamily="49" charset="0"/>
              </a:rPr>
              <a:t>size_t</a:t>
            </a:r>
            <a:r>
              <a:rPr lang="en-US" sz="1600" dirty="0">
                <a:latin typeface="Consolas" panose="020B0609020204030204" pitchFamily="49" charset="0"/>
              </a:rPr>
              <a:t> k{0}; k &lt; 5; ++k ) {</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data[k].about() &lt;&lt; std::</a:t>
            </a:r>
            <a:r>
              <a:rPr lang="en-US" sz="1600" dirty="0" err="1">
                <a:latin typeface="Consolas" panose="020B0609020204030204" pitchFamily="49" charset="0"/>
              </a:rPr>
              <a:t>endl</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endParaRPr lang="en-US" dirty="0">
              <a:latin typeface="Consolas" panose="020B0609020204030204" pitchFamily="49" charset="0"/>
            </a:endParaRPr>
          </a:p>
          <a:p>
            <a:endParaRPr lang="en-US" dirty="0"/>
          </a:p>
        </p:txBody>
      </p:sp>
      <p:sp>
        <p:nvSpPr>
          <p:cNvPr id="6" name="TextBox 5">
            <a:extLst>
              <a:ext uri="{FF2B5EF4-FFF2-40B4-BE49-F238E27FC236}">
                <a16:creationId xmlns:a16="http://schemas.microsoft.com/office/drawing/2014/main" id="{296D01B9-5F96-4B4F-8C5C-1AFC6B97C6D5}"/>
              </a:ext>
            </a:extLst>
          </p:cNvPr>
          <p:cNvSpPr txBox="1"/>
          <p:nvPr/>
        </p:nvSpPr>
        <p:spPr>
          <a:xfrm>
            <a:off x="4287502" y="3786413"/>
            <a:ext cx="3819833" cy="3139321"/>
          </a:xfrm>
          <a:prstGeom prst="rect">
            <a:avLst/>
          </a:prstGeom>
          <a:noFill/>
        </p:spPr>
        <p:txBody>
          <a:bodyPr wrap="square">
            <a:spAutoFit/>
          </a:bodyPr>
          <a:lstStyle/>
          <a:p>
            <a:pPr indent="-114300"/>
            <a:r>
              <a:rPr lang="en-US" dirty="0">
                <a:solidFill>
                  <a:srgbClr val="0070C0"/>
                </a:solidFill>
                <a:latin typeface="Georgia" panose="02040502050405020303" pitchFamily="18" charset="0"/>
              </a:rPr>
              <a:t>Output:</a:t>
            </a:r>
          </a:p>
          <a:p>
            <a:pPr indent="-114300"/>
            <a:r>
              <a:rPr lang="en-US" dirty="0">
                <a:solidFill>
                  <a:srgbClr val="0070C0"/>
                </a:solidFill>
                <a:latin typeface="Consolas" panose="020B0609020204030204" pitchFamily="49" charset="0"/>
              </a:rPr>
              <a:t>   Calling D(int)</a:t>
            </a:r>
          </a:p>
          <a:p>
            <a:pPr indent="-114300"/>
            <a:r>
              <a:rPr lang="en-US" dirty="0">
                <a:solidFill>
                  <a:srgbClr val="0070C0"/>
                </a:solidFill>
                <a:latin typeface="Consolas" panose="020B0609020204030204" pitchFamily="49" charset="0"/>
              </a:rPr>
              <a:t>   Calling D(int)</a:t>
            </a:r>
          </a:p>
          <a:p>
            <a:pPr indent="-114300"/>
            <a:r>
              <a:rPr lang="en-US" dirty="0">
                <a:solidFill>
                  <a:srgbClr val="0070C0"/>
                </a:solidFill>
                <a:latin typeface="Consolas" panose="020B0609020204030204" pitchFamily="49" charset="0"/>
              </a:rPr>
              <a:t>   Calling D(int)</a:t>
            </a:r>
          </a:p>
          <a:p>
            <a:pPr indent="-114300"/>
            <a:r>
              <a:rPr lang="en-US" dirty="0">
                <a:solidFill>
                  <a:srgbClr val="0070C0"/>
                </a:solidFill>
                <a:latin typeface="Consolas" panose="020B0609020204030204" pitchFamily="49" charset="0"/>
              </a:rPr>
              <a:t>   Calling D(int)</a:t>
            </a:r>
          </a:p>
          <a:p>
            <a:pPr indent="-114300"/>
            <a:r>
              <a:rPr lang="en-US" dirty="0">
                <a:solidFill>
                  <a:srgbClr val="0070C0"/>
                </a:solidFill>
                <a:latin typeface="Consolas" panose="020B0609020204030204" pitchFamily="49" charset="0"/>
              </a:rPr>
              <a:t>   Calling D(int)</a:t>
            </a:r>
          </a:p>
          <a:p>
            <a:pPr indent="-114300"/>
            <a:r>
              <a:rPr lang="en-US" dirty="0">
                <a:solidFill>
                  <a:srgbClr val="0070C0"/>
                </a:solidFill>
                <a:latin typeface="Consolas" panose="020B0609020204030204" pitchFamily="49" charset="0"/>
              </a:rPr>
              <a:t>   Mostly harmless</a:t>
            </a:r>
          </a:p>
          <a:p>
            <a:pPr indent="-114300"/>
            <a:r>
              <a:rPr lang="en-US" dirty="0">
                <a:solidFill>
                  <a:srgbClr val="0070C0"/>
                </a:solidFill>
                <a:latin typeface="Consolas" panose="020B0609020204030204" pitchFamily="49" charset="0"/>
              </a:rPr>
              <a:t>   Mostly harmless</a:t>
            </a:r>
          </a:p>
          <a:p>
            <a:pPr indent="-114300"/>
            <a:r>
              <a:rPr lang="en-US" dirty="0">
                <a:solidFill>
                  <a:srgbClr val="0070C0"/>
                </a:solidFill>
                <a:latin typeface="Consolas" panose="020B0609020204030204" pitchFamily="49" charset="0"/>
              </a:rPr>
              <a:t>   Mostly harmless</a:t>
            </a:r>
          </a:p>
          <a:p>
            <a:pPr indent="-114300"/>
            <a:r>
              <a:rPr lang="en-US" dirty="0">
                <a:solidFill>
                  <a:srgbClr val="0070C0"/>
                </a:solidFill>
                <a:latin typeface="Consolas" panose="020B0609020204030204" pitchFamily="49" charset="0"/>
              </a:rPr>
              <a:t>   Mostly harmless</a:t>
            </a:r>
          </a:p>
          <a:p>
            <a:pPr indent="-114300"/>
            <a:r>
              <a:rPr lang="en-US" dirty="0">
                <a:solidFill>
                  <a:srgbClr val="0070C0"/>
                </a:solidFill>
                <a:latin typeface="Consolas" panose="020B0609020204030204" pitchFamily="49" charset="0"/>
              </a:rPr>
              <a:t>   Mostly harmless</a:t>
            </a:r>
          </a:p>
        </p:txBody>
      </p:sp>
      <p:pic>
        <p:nvPicPr>
          <p:cNvPr id="5" name="Audio 4">
            <a:hlinkClick r:id="" action="ppaction://media"/>
            <a:extLst>
              <a:ext uri="{FF2B5EF4-FFF2-40B4-BE49-F238E27FC236}">
                <a16:creationId xmlns:a16="http://schemas.microsoft.com/office/drawing/2014/main" id="{38A799DF-6890-4975-B81F-40B322FBA38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81089401"/>
      </p:ext>
    </p:extLst>
  </p:cSld>
  <p:clrMapOvr>
    <a:masterClrMapping/>
  </p:clrMapOvr>
  <mc:AlternateContent xmlns:mc="http://schemas.openxmlformats.org/markup-compatibility/2006">
    <mc:Choice xmlns:p14="http://schemas.microsoft.com/office/powerpoint/2010/main" Requires="p14">
      <p:transition spd="slow" p14:dur="2000" advTm="40779"/>
    </mc:Choice>
    <mc:Fallback>
      <p:transition spd="slow" advTm="4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94B2-9355-485B-9151-ADAC5442D118}"/>
              </a:ext>
            </a:extLst>
          </p:cNvPr>
          <p:cNvSpPr>
            <a:spLocks noGrp="1"/>
          </p:cNvSpPr>
          <p:nvPr>
            <p:ph type="title"/>
          </p:nvPr>
        </p:nvSpPr>
        <p:spPr/>
        <p:txBody>
          <a:bodyPr/>
          <a:lstStyle/>
          <a:p>
            <a:r>
              <a:rPr lang="en-US" dirty="0"/>
              <a:t>Local arrays</a:t>
            </a:r>
          </a:p>
        </p:txBody>
      </p:sp>
      <p:sp>
        <p:nvSpPr>
          <p:cNvPr id="3" name="Content Placeholder 2">
            <a:extLst>
              <a:ext uri="{FF2B5EF4-FFF2-40B4-BE49-F238E27FC236}">
                <a16:creationId xmlns:a16="http://schemas.microsoft.com/office/drawing/2014/main" id="{47B64076-9990-49FB-9D38-6FF7C753676D}"/>
              </a:ext>
            </a:extLst>
          </p:cNvPr>
          <p:cNvSpPr>
            <a:spLocks noGrp="1"/>
          </p:cNvSpPr>
          <p:nvPr>
            <p:ph idx="1"/>
          </p:nvPr>
        </p:nvSpPr>
        <p:spPr/>
        <p:txBody>
          <a:bodyPr/>
          <a:lstStyle/>
          <a:p>
            <a:r>
              <a:rPr lang="en-US" dirty="0"/>
              <a:t>When a local array goes out of scope,</a:t>
            </a:r>
            <a:br>
              <a:rPr lang="en-US" dirty="0"/>
            </a:br>
            <a:r>
              <a:rPr lang="en-US" dirty="0"/>
              <a:t>		the destructor is called on each entry of that array</a:t>
            </a:r>
          </a:p>
          <a:p>
            <a:pPr marL="800100" lvl="2" indent="0">
              <a:buNone/>
            </a:pPr>
            <a:r>
              <a:rPr lang="en-US" sz="1500" dirty="0">
                <a:latin typeface="Consolas" panose="020B0609020204030204" pitchFamily="49" charset="0"/>
              </a:rPr>
              <a:t>class E {</a:t>
            </a:r>
          </a:p>
          <a:p>
            <a:pPr marL="800100" lvl="2" indent="0">
              <a:buNone/>
            </a:pPr>
            <a:r>
              <a:rPr lang="en-US" sz="1500" dirty="0">
                <a:latin typeface="Consolas" panose="020B0609020204030204" pitchFamily="49" charset="0"/>
              </a:rPr>
              <a:t>    public:</a:t>
            </a:r>
          </a:p>
          <a:p>
            <a:pPr marL="800100" lvl="2" indent="0">
              <a:buNone/>
            </a:pPr>
            <a:r>
              <a:rPr lang="en-US" sz="1500" dirty="0">
                <a:latin typeface="Consolas" panose="020B0609020204030204" pitchFamily="49" charset="0"/>
              </a:rPr>
              <a:t>        ~E();</a:t>
            </a:r>
          </a:p>
          <a:p>
            <a:pPr marL="800100" lvl="2" indent="0">
              <a:buNone/>
            </a:pPr>
            <a:r>
              <a:rPr lang="en-US" sz="1500" dirty="0">
                <a:latin typeface="Consolas" panose="020B0609020204030204" pitchFamily="49" charset="0"/>
              </a:rPr>
              <a:t>};</a:t>
            </a:r>
            <a:br>
              <a:rPr lang="en-US" sz="1500" dirty="0">
                <a:latin typeface="Consolas" panose="020B0609020204030204" pitchFamily="49" charset="0"/>
              </a:rPr>
            </a:b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E::~E()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"Calling E~()"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int main() {</a:t>
            </a:r>
          </a:p>
          <a:p>
            <a:pPr marL="800100" lvl="2" indent="0">
              <a:buNone/>
            </a:pPr>
            <a:r>
              <a:rPr lang="en-US" sz="1500" dirty="0">
                <a:latin typeface="Consolas" panose="020B0609020204030204" pitchFamily="49" charset="0"/>
              </a:rPr>
              <a:t>    E data[5]{};</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"Hello world!"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p:txBody>
      </p:sp>
      <p:sp>
        <p:nvSpPr>
          <p:cNvPr id="7" name="TextBox 6">
            <a:extLst>
              <a:ext uri="{FF2B5EF4-FFF2-40B4-BE49-F238E27FC236}">
                <a16:creationId xmlns:a16="http://schemas.microsoft.com/office/drawing/2014/main" id="{25270FEE-D7FC-4EA0-B5DD-EBCFA1333D1E}"/>
              </a:ext>
            </a:extLst>
          </p:cNvPr>
          <p:cNvSpPr txBox="1"/>
          <p:nvPr/>
        </p:nvSpPr>
        <p:spPr>
          <a:xfrm>
            <a:off x="6228185" y="2780928"/>
            <a:ext cx="2458616" cy="2031325"/>
          </a:xfrm>
          <a:prstGeom prst="rect">
            <a:avLst/>
          </a:prstGeom>
          <a:noFill/>
        </p:spPr>
        <p:txBody>
          <a:bodyPr wrap="square">
            <a:spAutoFit/>
          </a:bodyPr>
          <a:lstStyle/>
          <a:p>
            <a:pPr indent="-114300"/>
            <a:r>
              <a:rPr lang="en-US" dirty="0">
                <a:solidFill>
                  <a:srgbClr val="0070C0"/>
                </a:solidFill>
                <a:latin typeface="Georgia" panose="02040502050405020303" pitchFamily="18" charset="0"/>
              </a:rPr>
              <a:t>Output:</a:t>
            </a:r>
          </a:p>
          <a:p>
            <a:pPr indent="-114300"/>
            <a:r>
              <a:rPr lang="en-US" dirty="0">
                <a:solidFill>
                  <a:srgbClr val="0070C0"/>
                </a:solidFill>
                <a:latin typeface="Consolas" panose="020B0609020204030204" pitchFamily="49" charset="0"/>
              </a:rPr>
              <a:t>   Hello world!</a:t>
            </a:r>
          </a:p>
          <a:p>
            <a:pPr indent="-114300"/>
            <a:r>
              <a:rPr lang="en-US" dirty="0">
                <a:solidFill>
                  <a:srgbClr val="0070C0"/>
                </a:solidFill>
                <a:latin typeface="Consolas" panose="020B0609020204030204" pitchFamily="49" charset="0"/>
              </a:rPr>
              <a:t>   Calling ~E()</a:t>
            </a:r>
          </a:p>
          <a:p>
            <a:pPr indent="-114300"/>
            <a:r>
              <a:rPr lang="en-US" dirty="0">
                <a:solidFill>
                  <a:srgbClr val="0070C0"/>
                </a:solidFill>
                <a:latin typeface="Consolas" panose="020B0609020204030204" pitchFamily="49" charset="0"/>
              </a:rPr>
              <a:t>   Calling ~E()</a:t>
            </a:r>
          </a:p>
          <a:p>
            <a:pPr indent="-114300"/>
            <a:r>
              <a:rPr lang="en-US" dirty="0">
                <a:solidFill>
                  <a:srgbClr val="0070C0"/>
                </a:solidFill>
                <a:latin typeface="Consolas" panose="020B0609020204030204" pitchFamily="49" charset="0"/>
              </a:rPr>
              <a:t>   Calling ~E()</a:t>
            </a:r>
          </a:p>
          <a:p>
            <a:pPr indent="-114300"/>
            <a:r>
              <a:rPr lang="en-US" dirty="0">
                <a:solidFill>
                  <a:srgbClr val="0070C0"/>
                </a:solidFill>
                <a:latin typeface="Consolas" panose="020B0609020204030204" pitchFamily="49" charset="0"/>
              </a:rPr>
              <a:t>   Calling ~E()</a:t>
            </a:r>
          </a:p>
          <a:p>
            <a:pPr indent="-114300"/>
            <a:r>
              <a:rPr lang="en-US" dirty="0">
                <a:solidFill>
                  <a:srgbClr val="0070C0"/>
                </a:solidFill>
                <a:latin typeface="Consolas" panose="020B0609020204030204" pitchFamily="49" charset="0"/>
              </a:rPr>
              <a:t>   Calling ~E()</a:t>
            </a:r>
          </a:p>
        </p:txBody>
      </p:sp>
      <p:pic>
        <p:nvPicPr>
          <p:cNvPr id="6" name="Audio 5">
            <a:hlinkClick r:id="" action="ppaction://media"/>
            <a:extLst>
              <a:ext uri="{FF2B5EF4-FFF2-40B4-BE49-F238E27FC236}">
                <a16:creationId xmlns:a16="http://schemas.microsoft.com/office/drawing/2014/main" id="{5D9EBE75-FB58-476F-BEEC-81B829957E1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31595637"/>
      </p:ext>
    </p:extLst>
  </p:cSld>
  <p:clrMapOvr>
    <a:masterClrMapping/>
  </p:clrMapOvr>
  <mc:AlternateContent xmlns:mc="http://schemas.openxmlformats.org/markup-compatibility/2006">
    <mc:Choice xmlns:p14="http://schemas.microsoft.com/office/powerpoint/2010/main" Requires="p14">
      <p:transition spd="slow" p14:dur="2000" advTm="56848"/>
    </mc:Choice>
    <mc:Fallback>
      <p:transition spd="slow" advTm="5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9|13.4"/>
</p:tagLst>
</file>

<file path=ppt/tags/tag10.xml><?xml version="1.0" encoding="utf-8"?>
<p:tagLst xmlns:a="http://schemas.openxmlformats.org/drawingml/2006/main" xmlns:r="http://schemas.openxmlformats.org/officeDocument/2006/relationships" xmlns:p="http://schemas.openxmlformats.org/presentationml/2006/main">
  <p:tag name="TIMING" val="|10.3|14.1"/>
</p:tagLst>
</file>

<file path=ppt/tags/tag11.xml><?xml version="1.0" encoding="utf-8"?>
<p:tagLst xmlns:a="http://schemas.openxmlformats.org/drawingml/2006/main" xmlns:r="http://schemas.openxmlformats.org/officeDocument/2006/relationships" xmlns:p="http://schemas.openxmlformats.org/presentationml/2006/main">
  <p:tag name="TIMING" val="|31.1|44.5|33.6"/>
</p:tagLst>
</file>

<file path=ppt/tags/tag12.xml><?xml version="1.0" encoding="utf-8"?>
<p:tagLst xmlns:a="http://schemas.openxmlformats.org/drawingml/2006/main" xmlns:r="http://schemas.openxmlformats.org/officeDocument/2006/relationships" xmlns:p="http://schemas.openxmlformats.org/presentationml/2006/main">
  <p:tag name="TIMING" val="|6.6|3.3|32.3|57.4|10.6|9.3|26.7"/>
</p:tagLst>
</file>

<file path=ppt/tags/tag13.xml><?xml version="1.0" encoding="utf-8"?>
<p:tagLst xmlns:a="http://schemas.openxmlformats.org/drawingml/2006/main" xmlns:r="http://schemas.openxmlformats.org/officeDocument/2006/relationships" xmlns:p="http://schemas.openxmlformats.org/presentationml/2006/main">
  <p:tag name="TIMING" val="|68.2|11.7"/>
</p:tagLst>
</file>

<file path=ppt/tags/tag14.xml><?xml version="1.0" encoding="utf-8"?>
<p:tagLst xmlns:a="http://schemas.openxmlformats.org/drawingml/2006/main" xmlns:r="http://schemas.openxmlformats.org/officeDocument/2006/relationships" xmlns:p="http://schemas.openxmlformats.org/presentationml/2006/main">
  <p:tag name="TIMING" val="|21.9|15.1|31.8|9.6"/>
</p:tagLst>
</file>

<file path=ppt/tags/tag15.xml><?xml version="1.0" encoding="utf-8"?>
<p:tagLst xmlns:a="http://schemas.openxmlformats.org/drawingml/2006/main" xmlns:r="http://schemas.openxmlformats.org/officeDocument/2006/relationships" xmlns:p="http://schemas.openxmlformats.org/presentationml/2006/main">
  <p:tag name="TIMING" val="|11.1|5.6|16.8"/>
</p:tagLst>
</file>

<file path=ppt/tags/tag16.xml><?xml version="1.0" encoding="utf-8"?>
<p:tagLst xmlns:a="http://schemas.openxmlformats.org/drawingml/2006/main" xmlns:r="http://schemas.openxmlformats.org/officeDocument/2006/relationships" xmlns:p="http://schemas.openxmlformats.org/presentationml/2006/main">
  <p:tag name="TIMING" val="|15.4|13.8|24.2|28.1|39.2|8.2|19.2"/>
</p:tagLst>
</file>

<file path=ppt/tags/tag17.xml><?xml version="1.0" encoding="utf-8"?>
<p:tagLst xmlns:a="http://schemas.openxmlformats.org/drawingml/2006/main" xmlns:r="http://schemas.openxmlformats.org/officeDocument/2006/relationships" xmlns:p="http://schemas.openxmlformats.org/presentationml/2006/main">
  <p:tag name="TIMING" val="|27.9"/>
</p:tagLst>
</file>

<file path=ppt/tags/tag18.xml><?xml version="1.0" encoding="utf-8"?>
<p:tagLst xmlns:a="http://schemas.openxmlformats.org/drawingml/2006/main" xmlns:r="http://schemas.openxmlformats.org/officeDocument/2006/relationships" xmlns:p="http://schemas.openxmlformats.org/presentationml/2006/main">
  <p:tag name="TIMING" val="|18.8|16.8|14.7"/>
</p:tagLst>
</file>

<file path=ppt/tags/tag19.xml><?xml version="1.0" encoding="utf-8"?>
<p:tagLst xmlns:a="http://schemas.openxmlformats.org/drawingml/2006/main" xmlns:r="http://schemas.openxmlformats.org/officeDocument/2006/relationships" xmlns:p="http://schemas.openxmlformats.org/presentationml/2006/main">
  <p:tag name="TIMING" val="|45.5|5|41.3|40.6|23|31.2|1.2|28.4|16.1|42.1|3.4|6.3|10.8"/>
</p:tagLst>
</file>

<file path=ppt/tags/tag2.xml><?xml version="1.0" encoding="utf-8"?>
<p:tagLst xmlns:a="http://schemas.openxmlformats.org/drawingml/2006/main" xmlns:r="http://schemas.openxmlformats.org/officeDocument/2006/relationships" xmlns:p="http://schemas.openxmlformats.org/presentationml/2006/main">
  <p:tag name="TIMING" val="|36.2"/>
</p:tagLst>
</file>

<file path=ppt/tags/tag20.xml><?xml version="1.0" encoding="utf-8"?>
<p:tagLst xmlns:a="http://schemas.openxmlformats.org/drawingml/2006/main" xmlns:r="http://schemas.openxmlformats.org/officeDocument/2006/relationships" xmlns:p="http://schemas.openxmlformats.org/presentationml/2006/main">
  <p:tag name="TIMING" val="|2.9|16.6|4.1|12.5"/>
</p:tagLst>
</file>

<file path=ppt/tags/tag21.xml><?xml version="1.0" encoding="utf-8"?>
<p:tagLst xmlns:a="http://schemas.openxmlformats.org/drawingml/2006/main" xmlns:r="http://schemas.openxmlformats.org/officeDocument/2006/relationships" xmlns:p="http://schemas.openxmlformats.org/presentationml/2006/main">
  <p:tag name="TIMING" val="|2|17.3|10.1|20.8|7.8|15"/>
</p:tagLst>
</file>

<file path=ppt/tags/tag22.xml><?xml version="1.0" encoding="utf-8"?>
<p:tagLst xmlns:a="http://schemas.openxmlformats.org/drawingml/2006/main" xmlns:r="http://schemas.openxmlformats.org/officeDocument/2006/relationships" xmlns:p="http://schemas.openxmlformats.org/presentationml/2006/main">
  <p:tag name="TIMING" val="|14.7|3.1"/>
</p:tagLst>
</file>

<file path=ppt/tags/tag23.xml><?xml version="1.0" encoding="utf-8"?>
<p:tagLst xmlns:a="http://schemas.openxmlformats.org/drawingml/2006/main" xmlns:r="http://schemas.openxmlformats.org/officeDocument/2006/relationships" xmlns:p="http://schemas.openxmlformats.org/presentationml/2006/main">
  <p:tag name="TIMING" val="|18.1|8.5|14.1|2.9|13.3|13.3|2.7|27.1|4|26.3|6.2|41.4|3.8|14.2|4.5|35.1|10.9|7.9|6.2|47.8|3.1|1.4"/>
</p:tagLst>
</file>

<file path=ppt/tags/tag3.xml><?xml version="1.0" encoding="utf-8"?>
<p:tagLst xmlns:a="http://schemas.openxmlformats.org/drawingml/2006/main" xmlns:r="http://schemas.openxmlformats.org/officeDocument/2006/relationships" xmlns:p="http://schemas.openxmlformats.org/presentationml/2006/main">
  <p:tag name="TIMING" val="|36|20.3|10.4|4.7|14.4"/>
</p:tagLst>
</file>

<file path=ppt/tags/tag4.xml><?xml version="1.0" encoding="utf-8"?>
<p:tagLst xmlns:a="http://schemas.openxmlformats.org/drawingml/2006/main" xmlns:r="http://schemas.openxmlformats.org/officeDocument/2006/relationships" xmlns:p="http://schemas.openxmlformats.org/presentationml/2006/main">
  <p:tag name="TIMING" val="|9"/>
</p:tagLst>
</file>

<file path=ppt/tags/tag5.xml><?xml version="1.0" encoding="utf-8"?>
<p:tagLst xmlns:a="http://schemas.openxmlformats.org/drawingml/2006/main" xmlns:r="http://schemas.openxmlformats.org/officeDocument/2006/relationships" xmlns:p="http://schemas.openxmlformats.org/presentationml/2006/main">
  <p:tag name="TIMING" val="|36.2"/>
</p:tagLst>
</file>

<file path=ppt/tags/tag6.xml><?xml version="1.0" encoding="utf-8"?>
<p:tagLst xmlns:a="http://schemas.openxmlformats.org/drawingml/2006/main" xmlns:r="http://schemas.openxmlformats.org/officeDocument/2006/relationships" xmlns:p="http://schemas.openxmlformats.org/presentationml/2006/main">
  <p:tag name="TIMING" val="|18.7|16.8"/>
</p:tagLst>
</file>

<file path=ppt/tags/tag7.xml><?xml version="1.0" encoding="utf-8"?>
<p:tagLst xmlns:a="http://schemas.openxmlformats.org/drawingml/2006/main" xmlns:r="http://schemas.openxmlformats.org/officeDocument/2006/relationships" xmlns:p="http://schemas.openxmlformats.org/presentationml/2006/main">
  <p:tag name="TIMING" val="|52.6"/>
</p:tagLst>
</file>

<file path=ppt/tags/tag8.xml><?xml version="1.0" encoding="utf-8"?>
<p:tagLst xmlns:a="http://schemas.openxmlformats.org/drawingml/2006/main" xmlns:r="http://schemas.openxmlformats.org/officeDocument/2006/relationships" xmlns:p="http://schemas.openxmlformats.org/presentationml/2006/main">
  <p:tag name="TIMING" val="|17.2|12.3|46.8"/>
</p:tagLst>
</file>

<file path=ppt/tags/tag9.xml><?xml version="1.0" encoding="utf-8"?>
<p:tagLst xmlns:a="http://schemas.openxmlformats.org/drawingml/2006/main" xmlns:r="http://schemas.openxmlformats.org/officeDocument/2006/relationships" xmlns:p="http://schemas.openxmlformats.org/presentationml/2006/main">
  <p:tag name="TIMING" val="|15.7|8.8|47|19.3|47.1|10.1|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95871</TotalTime>
  <Words>3392</Words>
  <Application>Microsoft Office PowerPoint</Application>
  <PresentationFormat>On-screen Show (4:3)</PresentationFormat>
  <Paragraphs>509</Paragraphs>
  <Slides>31</Slides>
  <Notes>0</Notes>
  <HiddenSlides>0</HiddenSlides>
  <MMClips>31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Consolas</vt:lpstr>
      <vt:lpstr>Constantia</vt:lpstr>
      <vt:lpstr>Georgia</vt:lpstr>
      <vt:lpstr>Times New Roman</vt:lpstr>
      <vt:lpstr>Custom Design</vt:lpstr>
      <vt:lpstr>Classes, arrays, and dynamic allocation</vt:lpstr>
      <vt:lpstr>Outline</vt:lpstr>
      <vt:lpstr>Local arrays</vt:lpstr>
      <vt:lpstr>Local arrays</vt:lpstr>
      <vt:lpstr>Local arrays</vt:lpstr>
      <vt:lpstr>Local arrays</vt:lpstr>
      <vt:lpstr>Local arrays</vt:lpstr>
      <vt:lpstr>Local arrays</vt:lpstr>
      <vt:lpstr>Local arrays</vt:lpstr>
      <vt:lpstr>Objects as arguments to functions</vt:lpstr>
      <vt:lpstr>Objects as arguments to functions</vt:lpstr>
      <vt:lpstr>Objects as arguments to functions</vt:lpstr>
      <vt:lpstr>Array of objects passed to a function</vt:lpstr>
      <vt:lpstr>Array of objects passed to a function</vt:lpstr>
      <vt:lpstr>Array of objects passed to a function</vt:lpstr>
      <vt:lpstr>Dynamically allocated memory</vt:lpstr>
      <vt:lpstr>Dynamically allocated memory</vt:lpstr>
      <vt:lpstr>Dynamically allocated memory</vt:lpstr>
      <vt:lpstr>Warning!!!!!</vt:lpstr>
      <vt:lpstr>Accessing member variables and functions</vt:lpstr>
      <vt:lpstr>Dynamically allocated memory</vt:lpstr>
      <vt:lpstr>Dynamically allocated memory</vt:lpstr>
      <vt:lpstr>Accessing member variables and functions</vt:lpstr>
      <vt:lpstr>Remembering which…</vt:lpstr>
      <vt:lpstr>Remembering which…</vt:lpstr>
      <vt:lpstr>One last example</vt:lpstr>
      <vt:lpstr>One last example</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1639</cp:revision>
  <dcterms:created xsi:type="dcterms:W3CDTF">2009-09-11T23:00:44Z</dcterms:created>
  <dcterms:modified xsi:type="dcterms:W3CDTF">2020-11-13T22:45:49Z</dcterms:modified>
</cp:coreProperties>
</file>